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x="9144000" cy="6858000"/>
  <p:notesSz cx="9144000" cy="6858000"/>
  <p:embeddedFontLst>
    <p:embeddedFont>
      <p:font typeface="LPHFGV+Wingdings2"/>
      <p:regular r:id="rId105"/>
    </p:embeddedFont>
    <p:embeddedFont>
      <p:font typeface="TNVLJQ+ArialMT"/>
      <p:regular r:id="rId106"/>
    </p:embeddedFont>
    <p:embeddedFont>
      <p:font typeface="MOCJKO+Arial-BoldMT"/>
      <p:regular r:id="rId10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00" Type="http://schemas.openxmlformats.org/officeDocument/2006/relationships/slide" Target="slides/slide95.xml" /><Relationship Id="rId101" Type="http://schemas.openxmlformats.org/officeDocument/2006/relationships/slide" Target="slides/slide96.xml" /><Relationship Id="rId102" Type="http://schemas.openxmlformats.org/officeDocument/2006/relationships/slide" Target="slides/slide97.xml" /><Relationship Id="rId103" Type="http://schemas.openxmlformats.org/officeDocument/2006/relationships/slide" Target="slides/slide98.xml" /><Relationship Id="rId104" Type="http://schemas.openxmlformats.org/officeDocument/2006/relationships/slide" Target="slides/slide99.xml" /><Relationship Id="rId105" Type="http://schemas.openxmlformats.org/officeDocument/2006/relationships/font" Target="fonts/font1.fntdata" /><Relationship Id="rId106" Type="http://schemas.openxmlformats.org/officeDocument/2006/relationships/font" Target="fonts/font2.fntdata" /><Relationship Id="rId107" Type="http://schemas.openxmlformats.org/officeDocument/2006/relationships/font" Target="fonts/font3.fntdata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" Type="http://schemas.openxmlformats.org/officeDocument/2006/relationships/slide" Target="slides/slide4.xml" /><Relationship Id="rId90" Type="http://schemas.openxmlformats.org/officeDocument/2006/relationships/slide" Target="slides/slide85.xml" /><Relationship Id="rId91" Type="http://schemas.openxmlformats.org/officeDocument/2006/relationships/slide" Target="slides/slide86.xml" /><Relationship Id="rId92" Type="http://schemas.openxmlformats.org/officeDocument/2006/relationships/slide" Target="slides/slide87.xml" /><Relationship Id="rId93" Type="http://schemas.openxmlformats.org/officeDocument/2006/relationships/slide" Target="slides/slide88.xml" /><Relationship Id="rId94" Type="http://schemas.openxmlformats.org/officeDocument/2006/relationships/slide" Target="slides/slide89.xml" /><Relationship Id="rId95" Type="http://schemas.openxmlformats.org/officeDocument/2006/relationships/slide" Target="slides/slide90.xml" /><Relationship Id="rId96" Type="http://schemas.openxmlformats.org/officeDocument/2006/relationships/slide" Target="slides/slide91.xml" /><Relationship Id="rId97" Type="http://schemas.openxmlformats.org/officeDocument/2006/relationships/slide" Target="slides/slide92.xml" /><Relationship Id="rId98" Type="http://schemas.openxmlformats.org/officeDocument/2006/relationships/slide" Target="slides/slide93.xml" /><Relationship Id="rId99" Type="http://schemas.openxmlformats.org/officeDocument/2006/relationships/slide" Target="slides/slide9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://www.mdconsult.com/about/book/saunders.html" TargetMode="External" /><Relationship Id="rId3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8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0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1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3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4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5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6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7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8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9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0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1.png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2.pn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3.pn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4.png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5.png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6.png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7.png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8.png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3311" y="1287442"/>
            <a:ext cx="7869445" cy="1379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  <a:r>
              <a:rPr dirty="0" sz="4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  <a:r>
              <a:rPr dirty="0" sz="4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Host</a:t>
            </a:r>
          </a:p>
          <a:p>
            <a:pPr marL="467816" marR="0">
              <a:lnSpc>
                <a:spcPts val="4800"/>
              </a:lnSpc>
              <a:spcBef>
                <a:spcPts val="959"/>
              </a:spcBef>
              <a:spcAft>
                <a:spcPts val="0"/>
              </a:spcAft>
            </a:pP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Defense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Against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Infections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76909" y="3678815"/>
            <a:ext cx="3469143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spc="98">
                <a:solidFill>
                  <a:srgbClr val="fefac9"/>
                </a:solidFill>
                <a:latin typeface="Constantia"/>
                <a:cs typeface="Constantia"/>
              </a:rPr>
              <a:t>In</a:t>
            </a:r>
            <a:r>
              <a:rPr dirty="0" sz="2200" spc="100">
                <a:solidFill>
                  <a:srgbClr val="fefac9"/>
                </a:solidFill>
                <a:latin typeface="Constantia"/>
                <a:cs typeface="Constantia"/>
              </a:rPr>
              <a:t> </a:t>
            </a:r>
            <a:r>
              <a:rPr dirty="0" sz="2200" spc="99">
                <a:solidFill>
                  <a:srgbClr val="fefac9"/>
                </a:solidFill>
                <a:latin typeface="Constantia"/>
                <a:cs typeface="Constantia"/>
              </a:rPr>
              <a:t>other</a:t>
            </a:r>
            <a:r>
              <a:rPr dirty="0" sz="2200" spc="98">
                <a:solidFill>
                  <a:srgbClr val="fefac9"/>
                </a:solidFill>
                <a:latin typeface="Constantia"/>
                <a:cs typeface="Constantia"/>
              </a:rPr>
              <a:t> </a:t>
            </a:r>
            <a:r>
              <a:rPr dirty="0" sz="2200" spc="99">
                <a:solidFill>
                  <a:srgbClr val="fefac9"/>
                </a:solidFill>
                <a:latin typeface="Constantia"/>
                <a:cs typeface="Constantia"/>
              </a:rPr>
              <a:t>words……………….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4119" y="4090295"/>
            <a:ext cx="574061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spc="99">
                <a:solidFill>
                  <a:srgbClr val="fefac9"/>
                </a:solidFill>
                <a:latin typeface="Constantia"/>
                <a:cs typeface="Constantia"/>
              </a:rPr>
              <a:t>how</a:t>
            </a:r>
            <a:r>
              <a:rPr dirty="0" sz="2200" spc="97">
                <a:solidFill>
                  <a:srgbClr val="fefac9"/>
                </a:solidFill>
                <a:latin typeface="Constantia"/>
                <a:cs typeface="Constantia"/>
              </a:rPr>
              <a:t> </a:t>
            </a:r>
            <a:r>
              <a:rPr dirty="0" sz="2200" spc="100">
                <a:solidFill>
                  <a:srgbClr val="fefac9"/>
                </a:solidFill>
                <a:latin typeface="Constantia"/>
                <a:cs typeface="Constantia"/>
              </a:rPr>
              <a:t>to</a:t>
            </a:r>
            <a:r>
              <a:rPr dirty="0" sz="2200" spc="97">
                <a:solidFill>
                  <a:srgbClr val="fefac9"/>
                </a:solidFill>
                <a:latin typeface="Constantia"/>
                <a:cs typeface="Constantia"/>
              </a:rPr>
              <a:t> </a:t>
            </a:r>
            <a:r>
              <a:rPr dirty="0" sz="2200" spc="99">
                <a:solidFill>
                  <a:srgbClr val="fefac9"/>
                </a:solidFill>
                <a:latin typeface="Constantia"/>
                <a:cs typeface="Constantia"/>
              </a:rPr>
              <a:t>prevent</a:t>
            </a:r>
            <a:r>
              <a:rPr dirty="0" sz="2200" spc="98">
                <a:solidFill>
                  <a:srgbClr val="fefac9"/>
                </a:solidFill>
                <a:latin typeface="Constantia"/>
                <a:cs typeface="Constantia"/>
              </a:rPr>
              <a:t> </a:t>
            </a:r>
            <a:r>
              <a:rPr dirty="0" sz="2200" spc="98">
                <a:solidFill>
                  <a:srgbClr val="fefac9"/>
                </a:solidFill>
                <a:latin typeface="Constantia"/>
                <a:cs typeface="Constantia"/>
              </a:rPr>
              <a:t>David</a:t>
            </a:r>
            <a:r>
              <a:rPr dirty="0" sz="2200" spc="99">
                <a:solidFill>
                  <a:srgbClr val="fefac9"/>
                </a:solidFill>
                <a:latin typeface="Constantia"/>
                <a:cs typeface="Constantia"/>
              </a:rPr>
              <a:t> </a:t>
            </a:r>
            <a:r>
              <a:rPr dirty="0" sz="2200" spc="99">
                <a:solidFill>
                  <a:srgbClr val="fefac9"/>
                </a:solidFill>
                <a:latin typeface="Constantia"/>
                <a:cs typeface="Constantia"/>
              </a:rPr>
              <a:t>from</a:t>
            </a:r>
            <a:r>
              <a:rPr dirty="0" sz="2200" spc="98">
                <a:solidFill>
                  <a:srgbClr val="fefac9"/>
                </a:solidFill>
                <a:latin typeface="Constantia"/>
                <a:cs typeface="Constantia"/>
              </a:rPr>
              <a:t> </a:t>
            </a:r>
            <a:r>
              <a:rPr dirty="0" sz="2200" spc="99">
                <a:solidFill>
                  <a:srgbClr val="fefac9"/>
                </a:solidFill>
                <a:latin typeface="Constantia"/>
                <a:cs typeface="Constantia"/>
              </a:rPr>
              <a:t>killing</a:t>
            </a:r>
            <a:r>
              <a:rPr dirty="0" sz="2200" spc="97">
                <a:solidFill>
                  <a:srgbClr val="fefac9"/>
                </a:solidFill>
                <a:latin typeface="Constantia"/>
                <a:cs typeface="Constantia"/>
              </a:rPr>
              <a:t> </a:t>
            </a:r>
            <a:r>
              <a:rPr dirty="0" sz="2200" spc="99">
                <a:solidFill>
                  <a:srgbClr val="fefac9"/>
                </a:solidFill>
                <a:latin typeface="Constantia"/>
                <a:cs typeface="Constantia"/>
              </a:rPr>
              <a:t>Goliath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5537" y="5650616"/>
            <a:ext cx="1862551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ISHOLA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IO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Ph.D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41122" y="2254516"/>
            <a:ext cx="5302286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Innate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03296" y="430413"/>
            <a:ext cx="2648743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Macrophages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3845314"/>
            <a:ext cx="5661049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450" spc="179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Macrophage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means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“large,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eating”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4348234"/>
            <a:ext cx="8223680" cy="1247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450" spc="179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Their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function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ingest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eliminate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infectious</a:t>
            </a:r>
          </a:p>
          <a:p>
            <a:pPr marL="273050" marR="0">
              <a:lnSpc>
                <a:spcPts val="2800"/>
              </a:lnSpc>
              <a:spcBef>
                <a:spcPts val="559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agents,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process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present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(pieces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273050" marR="0">
              <a:lnSpc>
                <a:spcPts val="2800"/>
              </a:lnSpc>
              <a:spcBef>
                <a:spcPts val="51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pathogen)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5704594"/>
            <a:ext cx="7966305" cy="820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450" spc="179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Help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regulate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other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cells,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both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</a:p>
          <a:p>
            <a:pPr marL="273050" marR="0">
              <a:lnSpc>
                <a:spcPts val="2800"/>
              </a:lnSpc>
              <a:spcBef>
                <a:spcPts val="56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adaptive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63137" y="403492"/>
            <a:ext cx="3480941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Dendritic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0040" y="3855111"/>
            <a:ext cx="8951524" cy="20792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1900" spc="62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characteristic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shape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long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cytoplasmic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processes</a:t>
            </a:r>
          </a:p>
          <a:p>
            <a:pPr marL="273050" marR="0">
              <a:lnSpc>
                <a:spcPts val="21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(dendrites)</a:t>
            </a:r>
          </a:p>
          <a:p>
            <a:pPr marL="0" marR="0">
              <a:lnSpc>
                <a:spcPts val="2200"/>
              </a:lnSpc>
              <a:spcBef>
                <a:spcPts val="511"/>
              </a:spcBef>
              <a:spcAft>
                <a:spcPts val="0"/>
              </a:spcAft>
            </a:pPr>
            <a:r>
              <a:rPr dirty="0" sz="19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1900" spc="62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Reside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tissues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immature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form,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mature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when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infection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</a:p>
          <a:p>
            <a:pPr marL="273050" marR="0">
              <a:lnSpc>
                <a:spcPts val="21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injury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occurs,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induce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</a:p>
          <a:p>
            <a:pPr marL="0" marR="0">
              <a:lnSpc>
                <a:spcPts val="2200"/>
              </a:lnSpc>
              <a:spcBef>
                <a:spcPts val="512"/>
              </a:spcBef>
              <a:spcAft>
                <a:spcPts val="0"/>
              </a:spcAft>
            </a:pPr>
            <a:r>
              <a:rPr dirty="0" sz="19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1900" spc="62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Mature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DC’s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travel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lymphoid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organs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(lymph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nodes,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spleen,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etc.)</a:t>
            </a:r>
          </a:p>
          <a:p>
            <a:pPr marL="273050" marR="0">
              <a:lnSpc>
                <a:spcPts val="2111"/>
              </a:lnSpc>
              <a:spcBef>
                <a:spcPts val="5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their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act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antigen-presenting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273050" marR="0">
              <a:lnSpc>
                <a:spcPts val="21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(APC),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effective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0040" y="5961279"/>
            <a:ext cx="4193099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1900" spc="62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influence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activated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T-cells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03735" y="403492"/>
            <a:ext cx="5525528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Natural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Killer</a:t>
            </a:r>
            <a:r>
              <a:rPr dirty="0" sz="42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(NK)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3993014"/>
            <a:ext cx="7830775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Responsible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background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experiments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testing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ability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lymphocytes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target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4861694"/>
            <a:ext cx="7666737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Large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granular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lymphocytes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induced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primed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77615" y="2483116"/>
            <a:ext cx="5847122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Adaptive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83471" y="403492"/>
            <a:ext cx="1552536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9f9f9"/>
                </a:solidFill>
                <a:latin typeface="Constantia"/>
                <a:cs typeface="Constantia"/>
              </a:rPr>
              <a:t>T</a:t>
            </a:r>
            <a:r>
              <a:rPr dirty="0" sz="4200" spc="-2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9840" y="3212216"/>
            <a:ext cx="130276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Topnews.in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4114508"/>
            <a:ext cx="4803831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“T”-cells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mature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thymus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4547323"/>
            <a:ext cx="7846954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990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Two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phenotypic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types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T-cells: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CD4+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27305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helper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cells)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CD8+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(cytotoxic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5336756"/>
            <a:ext cx="7791678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Responsible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</a:p>
          <a:p>
            <a:pPr marL="27305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retain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“memory”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87440" y="251092"/>
            <a:ext cx="1544002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9f9f9"/>
                </a:solidFill>
                <a:latin typeface="Constantia"/>
                <a:cs typeface="Constantia"/>
              </a:rPr>
              <a:t>B</a:t>
            </a:r>
            <a:r>
              <a:rPr dirty="0" sz="4200" spc="-2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96840" y="3960117"/>
            <a:ext cx="2385800" cy="37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Photo: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Lennart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Nilsson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copyright,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Material: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Anders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Rosén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2440" y="4374014"/>
            <a:ext cx="438287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Mature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marrow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2440" y="4846454"/>
            <a:ext cx="6764897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against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invading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organisms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2440" y="5715134"/>
            <a:ext cx="8157297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differentiate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plasma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(produce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antibody)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retain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“memory”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encounter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3250" y="369453"/>
            <a:ext cx="8234734" cy="988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Three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Defining</a:t>
            </a:r>
            <a:r>
              <a:rPr dirty="0" sz="34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Characteristics</a:t>
            </a:r>
            <a:r>
              <a:rPr dirty="0" sz="34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</a:p>
          <a:p>
            <a:pPr marL="3398527" marR="0">
              <a:lnSpc>
                <a:spcPts val="3400"/>
              </a:lnSpc>
              <a:spcBef>
                <a:spcPts val="68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6842083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discriminate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between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self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non-self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63040" y="2027054"/>
            <a:ext cx="418481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-between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non-host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2971934"/>
            <a:ext cx="741038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remembers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encountered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(memory)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3444375"/>
            <a:ext cx="7820101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-allows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react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quickly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effectively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previous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4313054"/>
            <a:ext cx="31912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-basis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vaccination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8640" y="5257934"/>
            <a:ext cx="779308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Responds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(specificity)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8760" y="2018962"/>
            <a:ext cx="7817741" cy="137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How</a:t>
            </a:r>
            <a:r>
              <a:rPr dirty="0" sz="4800" spc="-108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does</a:t>
            </a:r>
            <a:r>
              <a:rPr dirty="0" sz="4800" spc="-107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4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  <a:p>
            <a:pPr marL="450899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achieve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these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three</a:t>
            </a:r>
            <a:r>
              <a:rPr dirty="0" sz="4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3">
                <a:solidFill>
                  <a:srgbClr val="f9f9f9"/>
                </a:solidFill>
                <a:latin typeface="Constantia"/>
                <a:cs typeface="Constantia"/>
              </a:rPr>
              <a:t>goals??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48839" y="984513"/>
            <a:ext cx="517550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2011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Nobel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Prize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Medicine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97348" y="1854715"/>
            <a:ext cx="33248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IMMUNOLOGISTS!!!!!!!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82039" y="4583816"/>
            <a:ext cx="17659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Bruce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A.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Beutler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25240" y="4583816"/>
            <a:ext cx="183238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Jules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A.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Hoffman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63640" y="4583816"/>
            <a:ext cx="205458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Ralph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M.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Steinman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25240" y="5118357"/>
            <a:ext cx="2034202" cy="922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1996,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Dr.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Hoffmann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discovered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</a:p>
          <a:p>
            <a:pPr marL="0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laboratory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fruit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flies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activated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pathogenic</a:t>
            </a:r>
          </a:p>
          <a:p>
            <a:pPr marL="0" marR="0">
              <a:lnSpc>
                <a:spcPts val="1200"/>
              </a:lnSpc>
              <a:spcBef>
                <a:spcPts val="29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bacteria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fungi.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39840" y="5103117"/>
            <a:ext cx="1907569" cy="739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1973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he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discovered</a:t>
            </a:r>
            <a:r>
              <a:rPr dirty="0" sz="1200" spc="29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dendritic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worked</a:t>
            </a:r>
          </a:p>
          <a:p>
            <a:pPr marL="0" marR="0">
              <a:lnSpc>
                <a:spcPts val="1200"/>
              </a:lnSpc>
              <a:spcBef>
                <a:spcPts val="29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many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years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defining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its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role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adaptive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immunity.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2039" y="5209797"/>
            <a:ext cx="2405333" cy="922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1998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Dr.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Beutler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identified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0" marR="0">
              <a:lnSpc>
                <a:spcPts val="1200"/>
              </a:lnSpc>
              <a:spcBef>
                <a:spcPts val="24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mice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</a:p>
          <a:p>
            <a:pPr marL="0" marR="0">
              <a:lnSpc>
                <a:spcPts val="120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respond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substance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coat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bacteria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set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off</a:t>
            </a:r>
          </a:p>
          <a:p>
            <a:pPr marL="0" marR="0">
              <a:lnSpc>
                <a:spcPts val="1200"/>
              </a:lnSpc>
              <a:spcBef>
                <a:spcPts val="29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septic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shock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if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overstimulated.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10839" y="6336416"/>
            <a:ext cx="158178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Toll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59049" y="2710575"/>
            <a:ext cx="6623680" cy="647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Recognition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48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Pathogens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479692"/>
            <a:ext cx="7176069" cy="13822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49602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Antigen</a:t>
            </a:r>
          </a:p>
          <a:p>
            <a:pPr marL="0" marR="0">
              <a:lnSpc>
                <a:spcPts val="2600"/>
              </a:lnSpc>
              <a:spcBef>
                <a:spcPts val="663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Substances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trigger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966094"/>
            <a:ext cx="7579286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Epitopes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: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small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subregions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834775"/>
            <a:ext cx="5643859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-also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known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antigenic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determinant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3307214"/>
            <a:ext cx="7136792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many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epitopes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4175894"/>
            <a:ext cx="7224883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amino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acids,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sugars,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lipids,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nucleotides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640" y="4648334"/>
            <a:ext cx="8096892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Adaptive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immunit</a:t>
            </a:r>
            <a:r>
              <a:rPr dirty="0" sz="2600" spc="-18">
                <a:solidFill>
                  <a:srgbClr val="ffffff"/>
                </a:solidFill>
                <a:latin typeface="Constantia"/>
                <a:cs typeface="Constantia"/>
              </a:rPr>
              <a:t>y=recognize</a:t>
            </a:r>
            <a:r>
              <a:rPr dirty="0" sz="2600" spc="1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highly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unique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epitopes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-T-cell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epitope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gp150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HIV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8640" y="5517015"/>
            <a:ext cx="7876342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pc="-14" strike="sngStrike">
                <a:solidFill>
                  <a:srgbClr val="ffffff"/>
                </a:solidFill>
                <a:latin typeface="Constantia"/>
                <a:cs typeface="Constantia"/>
              </a:rPr>
              <a:t>immunity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=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common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microorganism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(bacteria,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viruses,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parasites,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etc.)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3440" y="4216915"/>
            <a:ext cx="7838244" cy="14401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-Much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work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directed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elucidating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nature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what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elicits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good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-used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design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vaccines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other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therapeutics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combat</a:t>
            </a:r>
          </a:p>
          <a:p>
            <a:pPr marL="0" marR="0">
              <a:lnSpc>
                <a:spcPts val="2400"/>
              </a:lnSpc>
              <a:spcBef>
                <a:spcPts val="42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infectious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organisms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67840" y="5679955"/>
            <a:ext cx="495025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-the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H1N1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vaccine,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Influenza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vaccine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" y="-124066"/>
            <a:ext cx="6399336" cy="1099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Antigen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Recognition-Adaptive</a:t>
            </a:r>
          </a:p>
          <a:p>
            <a:pPr marL="0" marR="0">
              <a:lnSpc>
                <a:spcPts val="3800"/>
              </a:lnSpc>
              <a:spcBef>
                <a:spcPts val="759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Immunity</a:t>
            </a:r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48640" y="1173614"/>
            <a:ext cx="3420953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lymphocytes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1646054"/>
            <a:ext cx="8136950" cy="840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</a:p>
          <a:p>
            <a:pPr marL="273050" marR="0">
              <a:lnSpc>
                <a:spcPts val="2600"/>
              </a:lnSpc>
              <a:spcBef>
                <a:spcPts val="11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-very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2590934"/>
            <a:ext cx="6524994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-surface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called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3063375"/>
            <a:ext cx="7944131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responsible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3932054"/>
            <a:ext cx="387540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T-cell: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small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peptide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1690" y="4404494"/>
            <a:ext cx="7861044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cell: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usually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just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small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peptide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needed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8640" y="4876934"/>
            <a:ext cx="7257540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binds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becomes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triggers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77640" y="1384318"/>
            <a:ext cx="1300285" cy="2769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CD8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+</a:t>
            </a:r>
            <a:r>
              <a:rPr dirty="0" sz="1200" spc="137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16040" y="1373205"/>
            <a:ext cx="1298698" cy="2769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CD4</a:t>
            </a:r>
            <a:r>
              <a:rPr dirty="0" sz="1800" baseline="29999">
                <a:solidFill>
                  <a:srgbClr val="ffffff"/>
                </a:solidFill>
                <a:latin typeface="Constantia"/>
                <a:cs typeface="Constantia"/>
              </a:rPr>
              <a:t>+</a:t>
            </a:r>
            <a:r>
              <a:rPr dirty="0" sz="1800" baseline="29999" spc="-13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700" baseline="29999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4839" y="5923346"/>
            <a:ext cx="370128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http://thyroid.about.com/library/immune/blimm13.htm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4980" y="256932"/>
            <a:ext cx="7544762" cy="1099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How</a:t>
            </a:r>
            <a:r>
              <a:rPr dirty="0" sz="38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is</a:t>
            </a:r>
            <a:r>
              <a:rPr dirty="0" sz="38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specificity</a:t>
            </a:r>
            <a:r>
              <a:rPr dirty="0" sz="3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receptors</a:t>
            </a:r>
          </a:p>
          <a:p>
            <a:pPr marL="2551726" marR="0">
              <a:lnSpc>
                <a:spcPts val="3800"/>
              </a:lnSpc>
              <a:spcBef>
                <a:spcPts val="76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created????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630814"/>
            <a:ext cx="6942783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Both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ability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encountered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499494"/>
            <a:ext cx="413412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-true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synthetic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2971934"/>
            <a:ext cx="675287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Problem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puzzled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scientists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YEARS!!!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3444375"/>
            <a:ext cx="7942957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Why??</a:t>
            </a:r>
            <a:r>
              <a:rPr dirty="0" sz="2600" spc="646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Because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enough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DNA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encode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gene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each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possible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640" y="4313054"/>
            <a:ext cx="8020149" cy="155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answer: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combine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conserved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(only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few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genes)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highly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variable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gene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segments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created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recombining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DNA,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DNA</a:t>
            </a:r>
          </a:p>
          <a:p>
            <a:pPr marL="273050" marR="0">
              <a:lnSpc>
                <a:spcPts val="2600"/>
              </a:lnSpc>
              <a:spcBef>
                <a:spcPts val="57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mutations,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etc..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439" y="3159514"/>
            <a:ext cx="1519584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antibody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39" y="6456746"/>
            <a:ext cx="282944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http://flipper.diff.org/app/items/info/1052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6839" y="469016"/>
            <a:ext cx="16061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06440" y="469016"/>
            <a:ext cx="107572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Antibody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11239" y="4549190"/>
            <a:ext cx="2077670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Copyright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©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2000,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Geoffrey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M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Cooper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39" y="4777790"/>
            <a:ext cx="3551541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http://www.ncbi.nlm.nih.gov/bookshelf/br.fcgi?book=cooper&amp;part=A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TNVLJQ+ArialMT"/>
                <a:cs typeface="TNVLJQ+ArialMT"/>
              </a:rPr>
              <a:t>828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1040" y="5341047"/>
            <a:ext cx="7103522" cy="27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variable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region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determines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specificity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1040" y="5894456"/>
            <a:ext cx="7457722" cy="541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-Estimates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different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B-cell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using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various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means</a:t>
            </a:r>
          </a:p>
          <a:p>
            <a:pPr marL="0" marR="0">
              <a:lnSpc>
                <a:spcPts val="18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recombining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10</a:t>
            </a:r>
            <a:r>
              <a:rPr dirty="0" sz="1800" baseline="29999">
                <a:solidFill>
                  <a:srgbClr val="ffffff"/>
                </a:solidFill>
                <a:latin typeface="Constantia"/>
                <a:cs typeface="Constantia"/>
              </a:rPr>
              <a:t>18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!!!!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8358" y="256932"/>
            <a:ext cx="7501140" cy="1099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Differences</a:t>
            </a:r>
            <a:r>
              <a:rPr dirty="0" sz="38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Between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T-cell</a:t>
            </a:r>
            <a:r>
              <a:rPr dirty="0" sz="38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B-cell</a:t>
            </a:r>
          </a:p>
          <a:p>
            <a:pPr marL="2676729" marR="0">
              <a:lnSpc>
                <a:spcPts val="3800"/>
              </a:lnSpc>
              <a:spcBef>
                <a:spcPts val="76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Receptors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2011814"/>
            <a:ext cx="2604393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B-cell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484254"/>
            <a:ext cx="7233549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native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exist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nature)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3352934"/>
            <a:ext cx="7717613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-does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help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other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4221614"/>
            <a:ext cx="7394017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-true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whether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(receptor)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secreted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0061" y="506613"/>
            <a:ext cx="8562801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Differences</a:t>
            </a:r>
            <a:r>
              <a:rPr dirty="0" sz="34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Between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T-cell</a:t>
            </a:r>
            <a:r>
              <a:rPr dirty="0" sz="34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B-cell</a:t>
            </a:r>
            <a:r>
              <a:rPr dirty="0" sz="34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Receptors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240415"/>
            <a:ext cx="2273641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1900" spc="62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1651895"/>
            <a:ext cx="4473329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-CANNOT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native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3040" y="2063375"/>
            <a:ext cx="6869183" cy="652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-can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only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has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been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broken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down</a:t>
            </a:r>
          </a:p>
          <a:p>
            <a:pPr marL="0" marR="0">
              <a:lnSpc>
                <a:spcPts val="2200"/>
              </a:lnSpc>
              <a:spcBef>
                <a:spcPts val="439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epitope</a:t>
            </a:r>
            <a:r>
              <a:rPr dirty="0" sz="2200" spc="548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sized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peptide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fragments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3040" y="2810135"/>
            <a:ext cx="5644108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-antigen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has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go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through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processin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3221615"/>
            <a:ext cx="7504258" cy="652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-recognizes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peptide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protein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</a:p>
          <a:p>
            <a:pPr marL="0" marR="0">
              <a:lnSpc>
                <a:spcPts val="2200"/>
              </a:lnSpc>
              <a:spcBef>
                <a:spcPts val="439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carries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peptide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63040" y="3968375"/>
            <a:ext cx="6476185" cy="652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-surface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called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major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histocompatibility</a:t>
            </a:r>
          </a:p>
          <a:p>
            <a:pPr marL="0" marR="0">
              <a:lnSpc>
                <a:spcPts val="2200"/>
              </a:lnSpc>
              <a:spcBef>
                <a:spcPts val="439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complex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(MHC)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63040" y="4715135"/>
            <a:ext cx="6591726" cy="652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-MHC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presents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peptide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</a:p>
          <a:p>
            <a:pPr marL="0" marR="0">
              <a:lnSpc>
                <a:spcPts val="2200"/>
              </a:lnSpc>
              <a:spcBef>
                <a:spcPts val="44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process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called</a:t>
            </a:r>
            <a:r>
              <a:rPr dirty="0" sz="2200" spc="-20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presentatio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63040" y="5461896"/>
            <a:ext cx="693968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-T-cells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only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peptides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presence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21690" y="5873376"/>
            <a:ext cx="6772492" cy="652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4135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-Antigen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recognition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T-cells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said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  <a:r>
              <a:rPr dirty="0" sz="2200" spc="-5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</a:p>
          <a:p>
            <a:pPr marL="0" marR="0">
              <a:lnSpc>
                <a:spcPts val="2200"/>
              </a:lnSpc>
              <a:spcBef>
                <a:spcPts val="440"/>
              </a:spcBef>
              <a:spcAft>
                <a:spcPts val="0"/>
              </a:spcAft>
            </a:pP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restricted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63040" y="6620136"/>
            <a:ext cx="631134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must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  <a:r>
              <a:rPr dirty="0" sz="2200" u="sng">
                <a:solidFill>
                  <a:srgbClr val="ffffff"/>
                </a:solidFill>
                <a:latin typeface="Constantia"/>
                <a:cs typeface="Constantia"/>
              </a:rPr>
              <a:t>histocompatible</a:t>
            </a:r>
            <a:r>
              <a:rPr dirty="0" sz="2200" spc="-9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activated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3839" y="1016515"/>
            <a:ext cx="3222273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presenting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(APC)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9" y="2066041"/>
            <a:ext cx="3085534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Macrophages,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Dendritic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cells,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91739" y="3759715"/>
            <a:ext cx="90666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92040" y="5026917"/>
            <a:ext cx="2134817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Appelbaum,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et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al.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Nature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2001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00251" y="632091"/>
            <a:ext cx="3328838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MHC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Proteins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402214"/>
            <a:ext cx="7959954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Highly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variable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person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person,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variable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known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270894"/>
            <a:ext cx="7280575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Variability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allows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distinguish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self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non-self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139575"/>
            <a:ext cx="7663694" cy="13131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nucleated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0" marR="0">
              <a:lnSpc>
                <a:spcPts val="2600"/>
              </a:lnSpc>
              <a:spcBef>
                <a:spcPts val="1119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II-primarily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273050" marR="0">
              <a:lnSpc>
                <a:spcPts val="2600"/>
              </a:lnSpc>
              <a:spcBef>
                <a:spcPts val="11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-macrophages,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dendritic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4556894"/>
            <a:ext cx="7471258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humans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called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human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leukocyte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(HLA)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5425575"/>
            <a:ext cx="7685263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-used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type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individuals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marrow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organ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transplants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479692"/>
            <a:ext cx="7624069" cy="986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51611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MHC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Proteins</a:t>
            </a:r>
          </a:p>
          <a:p>
            <a:pPr marL="0" marR="0">
              <a:lnSpc>
                <a:spcPts val="2600"/>
              </a:lnSpc>
              <a:spcBef>
                <a:spcPts val="663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2100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distinct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sequences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2042294"/>
            <a:ext cx="8182688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contain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indentations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clefts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accommodate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small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peptides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(8-11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13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-17</a:t>
            </a:r>
            <a:r>
              <a:rPr dirty="0" sz="2600" spc="648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II)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3307214"/>
            <a:ext cx="7780215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peptides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make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up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cleft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determine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which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peptides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bind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4648334"/>
            <a:ext cx="8056895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Each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person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inherits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(A,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C)and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(HLA-DR,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-DQ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–DP)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each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parent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5913255"/>
            <a:ext cx="6851776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-end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up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6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6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II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equally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25039" y="4780346"/>
            <a:ext cx="383453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(February</a:t>
            </a: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2003,</a:t>
            </a: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www3.ebi.ac.uk/Services/imgt/hla/cgi-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bin/statistics.cgi).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4440" y="5650616"/>
            <a:ext cx="5307331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-Peptide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binding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pocket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MHC-I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molecule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00251" y="479692"/>
            <a:ext cx="3328838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MHC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Proteins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402214"/>
            <a:ext cx="8105671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primary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responsible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graft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rejection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270894"/>
            <a:ext cx="7371903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-must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target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antigen-specific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CD8+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612014"/>
            <a:ext cx="6928418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II-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“professional”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presenting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4480694"/>
            <a:ext cx="5425292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-macrophages,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dendritic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4840" y="254515"/>
            <a:ext cx="8137728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100" spc="46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Because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huge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variety,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one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individual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will</a:t>
            </a:r>
          </a:p>
          <a:p>
            <a:pPr marL="27305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interact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differently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another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individual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4840" y="1062235"/>
            <a:ext cx="7675414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100" spc="46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protein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pathogen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contains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epitopes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A,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B,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C,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7890" y="1504195"/>
            <a:ext cx="7844383" cy="708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-A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person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may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only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present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epitope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because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their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type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another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person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may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only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present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epitope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15753" y="2421555"/>
            <a:ext cx="287932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222613"/>
                </a:solidFill>
                <a:latin typeface="TNVLJQ+ArialMT"/>
                <a:cs typeface="TNVLJQ+ArialMT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12714" y="3008930"/>
            <a:ext cx="287932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222613"/>
                </a:solidFill>
                <a:latin typeface="TNVLJQ+ArialMT"/>
                <a:cs typeface="TNVLJQ+ArialMT"/>
              </a:rPr>
              <a:t>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06340" y="4204318"/>
            <a:ext cx="299144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222613"/>
                </a:solidFill>
                <a:latin typeface="TNVLJQ+ArialMT"/>
                <a:cs typeface="TNVLJQ+ArialMT"/>
              </a:rPr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98215" y="4380530"/>
            <a:ext cx="299144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222613"/>
                </a:solidFill>
                <a:latin typeface="TNVLJQ+ArialMT"/>
                <a:cs typeface="TNVLJQ+ArialMT"/>
              </a:rPr>
              <a:t>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2440" y="5269616"/>
            <a:ext cx="7967815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-Makes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challenging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immunize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human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population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versus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(recognize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native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which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same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everyone)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2440" y="6092576"/>
            <a:ext cx="7464345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-Almost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all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successful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vaccines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been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generated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depend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B-cell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responses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rather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responses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479692"/>
            <a:ext cx="8199945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Interesting</a:t>
            </a:r>
            <a:r>
              <a:rPr dirty="0" sz="4200" spc="-107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Facts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About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MHC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Alleles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326014"/>
            <a:ext cx="6760107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B57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B27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associated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better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outcomes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HIV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667134"/>
            <a:ext cx="7098098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B35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associated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faster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decline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HIV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individuals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4008254"/>
            <a:ext cx="8076436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HLA-DRB1*091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associated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better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Dengue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A*24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detrimental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403492"/>
            <a:ext cx="8199945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Interesting</a:t>
            </a:r>
            <a:r>
              <a:rPr dirty="0" sz="4200" spc="-107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Facts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About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MHC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Alleles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249814"/>
            <a:ext cx="8068712" cy="155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women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given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selection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men’s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sweaty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t-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shirts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asked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which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smells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attractive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them,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pick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t-shirts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whose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</a:p>
          <a:p>
            <a:pPr marL="273050" marR="0">
              <a:lnSpc>
                <a:spcPts val="2600"/>
              </a:lnSpc>
              <a:spcBef>
                <a:spcPts val="57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different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their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own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3383414"/>
            <a:ext cx="473326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-kid’s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diverse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4328294"/>
            <a:ext cx="688187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-women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birth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pill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can’t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discriminate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22687" y="327292"/>
            <a:ext cx="1940123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Outline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4840" y="1554614"/>
            <a:ext cx="5241842" cy="840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I.</a:t>
            </a:r>
            <a:r>
              <a:rPr dirty="0" sz="2600" spc="646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Two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arms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</a:p>
          <a:p>
            <a:pPr marL="571500" marR="0">
              <a:lnSpc>
                <a:spcPts val="26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A.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6340" y="2499494"/>
            <a:ext cx="331157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B.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Adaptive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4840" y="3444375"/>
            <a:ext cx="7998542" cy="13131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55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II.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Effector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Mechanisms</a:t>
            </a:r>
          </a:p>
          <a:p>
            <a:pPr marL="0" marR="0">
              <a:lnSpc>
                <a:spcPts val="2600"/>
              </a:lnSpc>
              <a:spcBef>
                <a:spcPts val="483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III.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things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wrong……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3473" y="455052"/>
            <a:ext cx="7981218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Antigen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Recognition-Innate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249814"/>
            <a:ext cx="7819887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Natural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(NK)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play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big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role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triggering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118494"/>
            <a:ext cx="4533093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-do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2590934"/>
            <a:ext cx="7454782" cy="840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inhibit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function</a:t>
            </a:r>
          </a:p>
          <a:p>
            <a:pPr marL="641350" marR="0">
              <a:lnSpc>
                <a:spcPts val="26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-killer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inhibitory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(KIRs)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3040" y="3535814"/>
            <a:ext cx="615736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abnormal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levels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63040" y="4008254"/>
            <a:ext cx="7075713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-if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normal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amount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then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1690" y="4876934"/>
            <a:ext cx="7416910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4135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-if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lower</a:t>
            </a:r>
            <a:r>
              <a:rPr dirty="0" sz="2600" spc="648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amounts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(some</a:t>
            </a:r>
          </a:p>
          <a:p>
            <a:pPr marL="6413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virally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tumor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this)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will</a:t>
            </a:r>
            <a:r>
              <a:rPr dirty="0" sz="2600" spc="30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killed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640214"/>
            <a:ext cx="8140720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Many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interfere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1690" y="1508894"/>
            <a:ext cx="7941489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-most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likely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avoid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CD8+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T-cells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which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use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377575"/>
            <a:ext cx="6827725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-NK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important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catching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these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3246254"/>
            <a:ext cx="7900223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-Recently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evidence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helpful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over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class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(pre-cancer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6839" y="4883916"/>
            <a:ext cx="4129766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(yellow)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killing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cancer</a:t>
            </a:r>
            <a:r>
              <a:rPr dirty="0" sz="1600" spc="39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600">
                <a:solidFill>
                  <a:srgbClr val="ffffff"/>
                </a:solidFill>
                <a:latin typeface="Constantia"/>
                <a:cs typeface="Constantia"/>
              </a:rPr>
              <a:t>(purple)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29893" y="6303494"/>
            <a:ext cx="4803700" cy="194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http://www.nhs.uk/news/2009/09September/Pages/MasterKillerGenes.aspx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52371" y="302652"/>
            <a:ext cx="4473649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Other</a:t>
            </a:r>
            <a:r>
              <a:rPr dirty="0" sz="3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Innate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Cells……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440" y="1097414"/>
            <a:ext cx="8102530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Dendritic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Macrophages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molecules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common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groups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5490" y="1966094"/>
            <a:ext cx="7016722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called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pattern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recognitio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 spc="-17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(toll-like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5490" y="2834775"/>
            <a:ext cx="7886345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-examples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molecules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carbohydrates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lipopolysaccharides,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GpC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motifs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bacterial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DNA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(are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mammalian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DNA)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8239" y="5848141"/>
            <a:ext cx="3056510" cy="4847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Kumar: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Robbins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and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Cotran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Pathologic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Basis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of</a:t>
            </a:r>
          </a:p>
          <a:p>
            <a:pPr marL="0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Disease,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Professional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Edition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,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8th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MOCJKO+Arial-BoldMT"/>
                <a:cs typeface="MOCJKO+Arial-BoldMT"/>
              </a:rPr>
              <a:t>ed.</a:t>
            </a:r>
          </a:p>
          <a:p>
            <a:pPr marL="0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TNVLJQ+ArialMT"/>
                <a:cs typeface="TNVLJQ+ArialMT"/>
              </a:rPr>
              <a:t>Copyright</a:t>
            </a:r>
            <a:r>
              <a:rPr dirty="0" sz="1000" spc="-18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1000">
                <a:solidFill>
                  <a:srgbClr val="f2f2f2"/>
                </a:solidFill>
                <a:latin typeface="TNVLJQ+ArialMT"/>
                <a:cs typeface="TNVLJQ+ArialMT"/>
              </a:rPr>
              <a:t>©</a:t>
            </a:r>
            <a:r>
              <a:rPr dirty="0" sz="1000">
                <a:solidFill>
                  <a:srgbClr val="f2f2f2"/>
                </a:solidFill>
                <a:latin typeface="TNVLJQ+ArialMT"/>
                <a:cs typeface="TNVLJQ+ArialMT"/>
              </a:rPr>
              <a:t> </a:t>
            </a:r>
            <a:r>
              <a:rPr dirty="0" sz="1000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2009</a:t>
            </a:r>
            <a:r>
              <a:rPr dirty="0" sz="1000" spc="26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000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Saunders,</a:t>
            </a:r>
            <a:r>
              <a:rPr dirty="0" sz="1000" spc="26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000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</a:t>
            </a:r>
            <a:r>
              <a:rPr dirty="0" sz="1000" spc="27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000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Imprint</a:t>
            </a:r>
            <a:r>
              <a:rPr dirty="0" sz="1000" spc="26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000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dirty="0" sz="1000" spc="25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000" u="sng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Elsevie</a:t>
            </a:r>
            <a:r>
              <a:rPr dirty="0" sz="1000">
                <a:solidFill>
                  <a:srgbClr val="8e58b6"/>
                </a:solidFill>
                <a:latin typeface="TNVLJQ+ArialMT"/>
                <a:cs typeface="TNVLJQ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5156" y="2018962"/>
            <a:ext cx="8166118" cy="137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What</a:t>
            </a: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happens</a:t>
            </a:r>
            <a:r>
              <a:rPr dirty="0" sz="48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after</a:t>
            </a:r>
            <a:r>
              <a:rPr dirty="0" sz="4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antigen</a:t>
            </a:r>
          </a:p>
          <a:p>
            <a:pPr marL="1847006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is</a:t>
            </a:r>
            <a:r>
              <a:rPr dirty="0" sz="4800" spc="-107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recognized????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8512" y="1728230"/>
            <a:ext cx="8308320" cy="137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Activation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  <a:r>
              <a:rPr dirty="0" sz="4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</a:p>
          <a:p>
            <a:pPr marL="2468115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34307" y="555892"/>
            <a:ext cx="4524300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Activation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859414"/>
            <a:ext cx="8194488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Lymphocytes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generally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exist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blood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“resting”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state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728094"/>
            <a:ext cx="7796982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Allows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trigger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occurs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596775"/>
            <a:ext cx="8136784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Uncontrolled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cause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damage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4465454"/>
            <a:ext cx="7573243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-need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limit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shut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quickly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possible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6228" y="256932"/>
            <a:ext cx="7940451" cy="1099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Activation-Adaptive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</a:p>
          <a:p>
            <a:pPr marL="3088939" marR="0">
              <a:lnSpc>
                <a:spcPts val="3800"/>
              </a:lnSpc>
              <a:spcBef>
                <a:spcPts val="760"/>
              </a:spcBef>
              <a:spcAft>
                <a:spcPts val="0"/>
              </a:spcAft>
            </a:pP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621415"/>
            <a:ext cx="747331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1900" spc="62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T-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B-cell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anchored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membrane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032895"/>
            <a:ext cx="7824906" cy="652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1900" spc="62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When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binds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associated</a:t>
            </a:r>
          </a:p>
          <a:p>
            <a:pPr marL="273050" marR="0">
              <a:lnSpc>
                <a:spcPts val="2200"/>
              </a:lnSpc>
              <a:spcBef>
                <a:spcPts val="439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molecules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altered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activate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lymphocyte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67839" y="6074042"/>
            <a:ext cx="2820764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TNVLJQ+ArialMT"/>
                <a:cs typeface="TNVLJQ+ArialMT"/>
              </a:rPr>
              <a:t>http://bioweb.wku.edu/courses/biol328/TcR.htm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06440" y="6317618"/>
            <a:ext cx="3022612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onstantia"/>
                <a:cs typeface="Constantia"/>
              </a:rPr>
              <a:t>http://www.arthritis.co.za/immunologyupdate.html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6228" y="256932"/>
            <a:ext cx="7940451" cy="1099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Activation-Adaptive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</a:p>
          <a:p>
            <a:pPr marL="3088939" marR="0">
              <a:lnSpc>
                <a:spcPts val="3800"/>
              </a:lnSpc>
              <a:spcBef>
                <a:spcPts val="760"/>
              </a:spcBef>
              <a:spcAft>
                <a:spcPts val="0"/>
              </a:spcAft>
            </a:pP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859414"/>
            <a:ext cx="7543786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ability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extracellular</a:t>
            </a:r>
            <a:r>
              <a:rPr dirty="0" sz="2600" spc="-86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cause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 spc="-102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intracellular</a:t>
            </a:r>
            <a:r>
              <a:rPr dirty="0" sz="2600" spc="-9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processes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across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membrane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requires</a:t>
            </a:r>
            <a:r>
              <a:rPr dirty="0" sz="2600" spc="-247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signal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transduction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3596775"/>
            <a:ext cx="6818051" cy="13131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Usually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signal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</a:p>
          <a:p>
            <a:pPr marL="0" marR="0">
              <a:lnSpc>
                <a:spcPts val="2600"/>
              </a:lnSpc>
              <a:spcBef>
                <a:spcPts val="4839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Second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signal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3439" y="702316"/>
            <a:ext cx="652958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Constantia"/>
                <a:cs typeface="Constantia"/>
              </a:rPr>
              <a:t>APC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4840" y="4436116"/>
            <a:ext cx="797331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00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6228" y="256932"/>
            <a:ext cx="7940451" cy="1099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Activation-Adaptive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</a:p>
          <a:p>
            <a:pPr marL="3088939" marR="0">
              <a:lnSpc>
                <a:spcPts val="3800"/>
              </a:lnSpc>
              <a:spcBef>
                <a:spcPts val="760"/>
              </a:spcBef>
              <a:spcAft>
                <a:spcPts val="0"/>
              </a:spcAft>
            </a:pP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783214"/>
            <a:ext cx="7831349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undergo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division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3124334"/>
            <a:ext cx="8063006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rise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pc="152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clonal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expansion</a:t>
            </a:r>
            <a:r>
              <a:rPr dirty="0" sz="2600" spc="-128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just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4465454"/>
            <a:ext cx="7862269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Called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clonal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selection</a:t>
            </a:r>
            <a:r>
              <a:rPr dirty="0" sz="2600" spc="-95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important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reaction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6865" y="887613"/>
            <a:ext cx="7555602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Two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Distinct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Arms</a:t>
            </a:r>
            <a:r>
              <a:rPr dirty="0" sz="34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23708"/>
            <a:ext cx="4602937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Both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interrelated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1956523"/>
            <a:ext cx="8070909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=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general,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attacks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</a:p>
          <a:p>
            <a:pPr marL="27305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without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specificity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(generally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speaking)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2745956"/>
            <a:ext cx="7187248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-designed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minutes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being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3535388"/>
            <a:ext cx="7640354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“innate”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refers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fact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require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time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develop,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ready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4324820"/>
            <a:ext cx="7894064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-use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pathogen-associated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molecular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patterns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(PAMPS)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1690" y="5114252"/>
            <a:ext cx="7464276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-most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our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encounters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toxins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taken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90613" y="327292"/>
            <a:ext cx="5139274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9f9f9"/>
                </a:solidFill>
                <a:latin typeface="Constantia"/>
                <a:cs typeface="Constantia"/>
              </a:rPr>
              <a:t>T</a:t>
            </a:r>
            <a:r>
              <a:rPr dirty="0" sz="4200" spc="-2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cell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clonal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expansion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9" y="6398517"/>
            <a:ext cx="2934986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©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2012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Australian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Society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Immunology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90613" y="784491"/>
            <a:ext cx="5139274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9f9f9"/>
                </a:solidFill>
                <a:latin typeface="Constantia"/>
                <a:cs typeface="Constantia"/>
              </a:rPr>
              <a:t>T</a:t>
            </a:r>
            <a:r>
              <a:rPr dirty="0" sz="4200" spc="-2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cell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clonal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expansion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20840" y="1612016"/>
            <a:ext cx="148028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Memory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34990" y="5793617"/>
            <a:ext cx="1663974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Schluns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,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et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al.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2003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94582" y="784491"/>
            <a:ext cx="5130740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9f9f9"/>
                </a:solidFill>
                <a:latin typeface="Constantia"/>
                <a:cs typeface="Constantia"/>
              </a:rPr>
              <a:t>B</a:t>
            </a:r>
            <a:r>
              <a:rPr dirty="0" sz="4200" spc="-2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cell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clonal</a:t>
            </a:r>
            <a:r>
              <a:rPr dirty="0" sz="42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expansion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5440" y="5999546"/>
            <a:ext cx="540402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http://users.rcn.com/jkimball.ma.ultranet/BiologyPages/C/ClonalSelection.html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607452"/>
            <a:ext cx="7735441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Activation-Innate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630814"/>
            <a:ext cx="6216508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similar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8239" y="2385129"/>
            <a:ext cx="233068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Macrophage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signaling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30240" y="2385129"/>
            <a:ext cx="1824794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800">
                <a:solidFill>
                  <a:srgbClr val="ffffff"/>
                </a:solidFill>
                <a:latin typeface="Constantia"/>
                <a:cs typeface="Constantia"/>
              </a:rPr>
              <a:t>signaling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58840" y="5922494"/>
            <a:ext cx="2449088" cy="194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Current</a:t>
            </a: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Protocols</a:t>
            </a: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in</a:t>
            </a: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Cytometry,</a:t>
            </a: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 </a:t>
            </a:r>
            <a:r>
              <a:rPr dirty="0" sz="1100">
                <a:solidFill>
                  <a:srgbClr val="ffffff"/>
                </a:solidFill>
                <a:latin typeface="TNVLJQ+ArialMT"/>
                <a:cs typeface="TNVLJQ+ArialMT"/>
              </a:rPr>
              <a:t>2001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3439" y="6322317"/>
            <a:ext cx="3223319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http://biology.nd.edu/people/faculty/schorey/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65157" y="784492"/>
            <a:ext cx="6855060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  <a:r>
              <a:rPr dirty="0" sz="42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630814"/>
            <a:ext cx="275628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Chain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Events: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103254"/>
            <a:ext cx="399395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1.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enters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2575694"/>
            <a:ext cx="7859894" cy="1785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2.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first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defense</a:t>
            </a:r>
          </a:p>
          <a:p>
            <a:pPr marL="641350" marR="0">
              <a:lnSpc>
                <a:spcPts val="26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-fills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lag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time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tries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lessen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pathogen’s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strength</a:t>
            </a:r>
          </a:p>
          <a:p>
            <a:pPr marL="0" marR="0">
              <a:lnSpc>
                <a:spcPts val="26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3.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Adaptive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second</a:t>
            </a:r>
          </a:p>
          <a:p>
            <a:pPr marL="641350" marR="0">
              <a:lnSpc>
                <a:spcPts val="2600"/>
              </a:lnSpc>
              <a:spcBef>
                <a:spcPts val="116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take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several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days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naïve</a:t>
            </a:r>
            <a:r>
              <a:rPr dirty="0" sz="2600" spc="-82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3040" y="4465454"/>
            <a:ext cx="7281544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-low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number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expand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47298" y="378852"/>
            <a:ext cx="5504358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Basic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021214"/>
            <a:ext cx="452351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Adaptive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1493654"/>
            <a:ext cx="3219307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-antibody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1966094"/>
            <a:ext cx="7473438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-activating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getting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ready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directly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indirectly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organisms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2834775"/>
            <a:ext cx="7328566" cy="840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-actually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appropriate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organisms</a:t>
            </a:r>
          </a:p>
          <a:p>
            <a:pPr marL="0" marR="0">
              <a:lnSpc>
                <a:spcPts val="2600"/>
              </a:lnSpc>
              <a:spcBef>
                <a:spcPts val="11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-regulate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640" y="4252094"/>
            <a:ext cx="7827683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cytokines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8640" y="5593215"/>
            <a:ext cx="6774958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:</a:t>
            </a:r>
            <a:r>
              <a:rPr dirty="0" sz="2600" spc="-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controlled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09174" y="403492"/>
            <a:ext cx="2451385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Cytokines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0040" y="1097414"/>
            <a:ext cx="8314187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Small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similar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function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hormones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0040" y="2042294"/>
            <a:ext cx="8578771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cellular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functions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over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small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distance,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close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proximity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secreted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it-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paracrine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regulation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4440" y="2910975"/>
            <a:ext cx="7281937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-activated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helper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secretes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help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nearby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differentiate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antibody-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secreting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0040" y="4648334"/>
            <a:ext cx="7521309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secreted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it-</a:t>
            </a:r>
            <a:r>
              <a:rPr dirty="0" sz="2600" spc="-638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autocrine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regulation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3090" y="5517015"/>
            <a:ext cx="7501772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4135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-activated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helper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secretes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helps</a:t>
            </a:r>
            <a:r>
              <a:rPr dirty="0" sz="2600" spc="5613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proliferate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clonally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expand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20239" y="6327017"/>
            <a:ext cx="6181799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http://trialx.com/curebyte/2011/06/30/clinical-trials-and-images-of-cytokines/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" y="-47866"/>
            <a:ext cx="5646997" cy="1099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Control</a:t>
            </a:r>
            <a:r>
              <a:rPr dirty="0" sz="38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</a:p>
          <a:p>
            <a:pPr marL="0" marR="0">
              <a:lnSpc>
                <a:spcPts val="3800"/>
              </a:lnSpc>
              <a:spcBef>
                <a:spcPts val="759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4840" y="1554614"/>
            <a:ext cx="604591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Amount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type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7890" y="2027054"/>
            <a:ext cx="6164692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-there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100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known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4840" y="2971934"/>
            <a:ext cx="7966229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Level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4840" y="4313054"/>
            <a:ext cx="8080292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Different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types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involved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how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quickly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4840" y="5654175"/>
            <a:ext cx="6987185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bind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58439" y="6022217"/>
            <a:ext cx="4566319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http://www.biocarta.com/pathfiles/h_inflamPathway.asp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8579" y="836052"/>
            <a:ext cx="7493330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Innate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40" y="2025913"/>
            <a:ext cx="4592618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7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750" spc="-62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main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types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are: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4090" y="2580394"/>
            <a:ext cx="2336006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-Macrophages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4090" y="3586234"/>
            <a:ext cx="2518841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-Dendritic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4090" y="4592074"/>
            <a:ext cx="3953331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-Natural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killer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(NK)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47030" y="2750482"/>
            <a:ext cx="6953140" cy="647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100">
                <a:solidFill>
                  <a:srgbClr val="f9f9f9"/>
                </a:solidFill>
                <a:latin typeface="Constantia"/>
                <a:cs typeface="Constantia"/>
              </a:rPr>
              <a:t>How</a:t>
            </a:r>
            <a:r>
              <a:rPr dirty="0" sz="4800" spc="-108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are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target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  <a:r>
              <a:rPr dirty="0" sz="48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killed?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440" y="479692"/>
            <a:ext cx="6532392" cy="92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3442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Two</a:t>
            </a:r>
            <a:r>
              <a:rPr dirty="0" sz="42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Types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42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>
                <a:solidFill>
                  <a:srgbClr val="f9f9f9"/>
                </a:solidFill>
                <a:latin typeface="Constantia"/>
                <a:cs typeface="Constantia"/>
              </a:rPr>
              <a:t>T</a:t>
            </a:r>
            <a:r>
              <a:rPr dirty="0" sz="4200" spc="-2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</a:p>
          <a:p>
            <a:pPr marL="0" marR="0">
              <a:lnSpc>
                <a:spcPts val="2200"/>
              </a:lnSpc>
              <a:spcBef>
                <a:spcPts val="589"/>
              </a:spcBef>
              <a:spcAft>
                <a:spcPts val="0"/>
              </a:spcAft>
            </a:pPr>
            <a:r>
              <a:rPr dirty="0" sz="19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1900" spc="62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Helper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490" y="1499495"/>
            <a:ext cx="3746044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-Express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CD4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their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5490" y="1910975"/>
            <a:ext cx="8160224" cy="1963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-produce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cytokines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help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macrophages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ingested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organisms</a:t>
            </a:r>
          </a:p>
          <a:p>
            <a:pPr marL="0" marR="0">
              <a:lnSpc>
                <a:spcPts val="2200"/>
              </a:lnSpc>
              <a:spcBef>
                <a:spcPts val="1039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-help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differentiate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antibody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producing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0" marR="0">
              <a:lnSpc>
                <a:spcPts val="2200"/>
              </a:lnSpc>
              <a:spcBef>
                <a:spcPts val="1089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-activate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other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CD4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expand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clonally</a:t>
            </a:r>
          </a:p>
          <a:p>
            <a:pPr marL="0" marR="0">
              <a:lnSpc>
                <a:spcPts val="2200"/>
              </a:lnSpc>
              <a:spcBef>
                <a:spcPts val="1039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-help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cytotoxic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target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0" marR="0">
              <a:lnSpc>
                <a:spcPts val="2200"/>
              </a:lnSpc>
              <a:spcBef>
                <a:spcPts val="1089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-cells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directly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infected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HIV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5490" y="3968375"/>
            <a:ext cx="4511834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-bind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epitopes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presented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2440" y="4791335"/>
            <a:ext cx="2425893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1900" spc="62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Cytotoxic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5490" y="5202815"/>
            <a:ext cx="4417117" cy="1140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-Express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CD8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their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</a:p>
          <a:p>
            <a:pPr marL="0" marR="0">
              <a:lnSpc>
                <a:spcPts val="2200"/>
              </a:lnSpc>
              <a:spcBef>
                <a:spcPts val="104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-Inhibit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other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them</a:t>
            </a:r>
          </a:p>
          <a:p>
            <a:pPr marL="0" marR="0">
              <a:lnSpc>
                <a:spcPts val="2200"/>
              </a:lnSpc>
              <a:spcBef>
                <a:spcPts val="109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-bind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epitopes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presented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2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3039" y="5770946"/>
            <a:ext cx="654843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TNVLJQ+ArialMT"/>
                <a:cs typeface="TNVLJQ+ArialMT"/>
              </a:rPr>
              <a:t>http://www.bio.davidson.edu/Courses/Molbio/MolStudents/spring2003/Cobain/geneprotein.html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3940" y="887613"/>
            <a:ext cx="7950100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Extracellular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738602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Extracellular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organisms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protected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against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027054"/>
            <a:ext cx="6049371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cells)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phagocytic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(macrophages)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3368175"/>
            <a:ext cx="769079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-antibodies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secreted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4313054"/>
            <a:ext cx="7887335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secreted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particular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same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specificity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(receptor)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3940" y="887613"/>
            <a:ext cx="7950100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Extracellular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23708"/>
            <a:ext cx="7364298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bind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whole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their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native</a:t>
            </a:r>
          </a:p>
          <a:p>
            <a:pPr marL="27305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313140"/>
            <a:ext cx="7669404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-good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defense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against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bacteria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grow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outside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3102572"/>
            <a:ext cx="6861220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-neutrophils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ingest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bacteria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but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antibody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coating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makes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easier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3040" y="3892004"/>
            <a:ext cx="7172380" cy="801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-they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constant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region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antibodies</a:t>
            </a:r>
          </a:p>
          <a:p>
            <a:pPr marL="0" marR="0">
              <a:lnSpc>
                <a:spcPts val="2600"/>
              </a:lnSpc>
              <a:spcBef>
                <a:spcPts val="8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Opsonization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640" y="5190452"/>
            <a:ext cx="765279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Constantia"/>
                <a:cs typeface="Constantia"/>
              </a:rPr>
              <a:t>-</a:t>
            </a:r>
            <a:r>
              <a:rPr dirty="0" sz="2250" spc="776">
                <a:solidFill>
                  <a:srgbClr val="f3a447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directly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interfere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replication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8640" y="5623268"/>
            <a:ext cx="7771418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Constantia"/>
                <a:cs typeface="Constantia"/>
              </a:rPr>
              <a:t>-</a:t>
            </a:r>
            <a:r>
              <a:rPr dirty="0" sz="2250" spc="776">
                <a:solidFill>
                  <a:srgbClr val="f3a447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prevent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binding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intracellular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target</a:t>
            </a:r>
          </a:p>
          <a:p>
            <a:pPr marL="27305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(HIV)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67839" y="511312"/>
            <a:ext cx="4947984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Constantia"/>
                <a:cs typeface="Constantia"/>
              </a:rPr>
              <a:t>Process</a:t>
            </a:r>
            <a:r>
              <a:rPr dirty="0" sz="3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3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600">
                <a:solidFill>
                  <a:srgbClr val="ffffff"/>
                </a:solidFill>
                <a:latin typeface="Constantia"/>
                <a:cs typeface="Constantia"/>
              </a:rPr>
              <a:t>Opsonization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82440" y="5955416"/>
            <a:ext cx="154107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onstantia"/>
                <a:cs typeface="Constantia"/>
              </a:rPr>
              <a:t>(macrophage)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5840" y="784492"/>
            <a:ext cx="6616203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Different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Types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42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Antibodies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4896" y="887613"/>
            <a:ext cx="7890011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Intracellular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440" y="1630814"/>
            <a:ext cx="2796537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2440" y="2103254"/>
            <a:ext cx="4352974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2440" y="2575694"/>
            <a:ext cx="6744765" cy="840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Peptides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carried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</a:p>
          <a:p>
            <a:pPr marL="0" marR="0">
              <a:lnSpc>
                <a:spcPts val="26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Virus-specific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CD8+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2440" y="3520575"/>
            <a:ext cx="7846489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Interaction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between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peptide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complex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T-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2440" y="4389254"/>
            <a:ext cx="3463871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2440" y="4861694"/>
            <a:ext cx="7537307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happen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faster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new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2440" y="5334134"/>
            <a:ext cx="8083450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serves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surveillance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439" y="5997842"/>
            <a:ext cx="2383147" cy="4847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TNVLJQ+ArialMT"/>
                <a:cs typeface="TNVLJQ+ArialMT"/>
              </a:rPr>
              <a:t>http://www.ncbi.nlm.nih.gov/bookshelf/b</a:t>
            </a:r>
          </a:p>
          <a:p>
            <a:pPr marL="0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TNVLJQ+ArialMT"/>
                <a:cs typeface="TNVLJQ+ArialMT"/>
              </a:rPr>
              <a:t>r.fcgi?book=imm&amp;part=A1062&amp;renderty</a:t>
            </a:r>
          </a:p>
          <a:p>
            <a:pPr marL="0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TNVLJQ+ArialMT"/>
                <a:cs typeface="TNVLJQ+ArialMT"/>
              </a:rPr>
              <a:t>pe=figure&amp;id=A1063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6486" y="256932"/>
            <a:ext cx="6957798" cy="1099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Two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Distinct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Arms</a:t>
            </a:r>
            <a:r>
              <a:rPr dirty="0" sz="38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</a:p>
          <a:p>
            <a:pPr marL="2674881" marR="0">
              <a:lnSpc>
                <a:spcPts val="3800"/>
              </a:lnSpc>
              <a:spcBef>
                <a:spcPts val="760"/>
              </a:spcBef>
              <a:spcAft>
                <a:spcPts val="0"/>
              </a:spcAft>
            </a:pP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7273948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Adaptive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b="1" strike="sngStrike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 spc="-397" b="1">
                <a:solidFill>
                  <a:srgbClr val="ffffff"/>
                </a:solidFill>
                <a:latin typeface="Constantia"/>
                <a:cs typeface="Constantia"/>
              </a:rPr>
              <a:t>=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highly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specific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027054"/>
            <a:ext cx="7625918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eliminate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initiates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mediates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adaptive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291975"/>
            <a:ext cx="7202319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“adaptive”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refers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fact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takes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time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4160654"/>
            <a:ext cx="7892594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Another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difference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cleared,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involved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“memory”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640" y="5425575"/>
            <a:ext cx="7654362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organism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again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same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mobilize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quickly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defend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4896" y="887613"/>
            <a:ext cx="7890011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Intracellular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4896" y="887613"/>
            <a:ext cx="7890011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Intracellular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2392814"/>
            <a:ext cx="7807528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uses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extracellular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pathway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loaded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peptides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from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ingested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outside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40" y="4130175"/>
            <a:ext cx="6151707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Used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mainly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antigen-presenting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3890" y="4602614"/>
            <a:ext cx="4474603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(macrophages,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dendritic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cells)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4896" y="430413"/>
            <a:ext cx="7890011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Intracellular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371308"/>
            <a:ext cx="8003006" cy="801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Macrophages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microorganisms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ingested</a:t>
            </a:r>
          </a:p>
          <a:p>
            <a:pPr marL="273050" marR="0">
              <a:lnSpc>
                <a:spcPts val="2600"/>
              </a:lnSpc>
              <a:spcBef>
                <a:spcPts val="8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-need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help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236940"/>
            <a:ext cx="6278191" cy="801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-organisms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covered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helpful</a:t>
            </a:r>
          </a:p>
          <a:p>
            <a:pPr marL="0" marR="0">
              <a:lnSpc>
                <a:spcPts val="2600"/>
              </a:lnSpc>
              <a:spcBef>
                <a:spcPts val="8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-interferon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gamma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469" y="659013"/>
            <a:ext cx="7524836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Innate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Cell</a:t>
            </a:r>
            <a:r>
              <a:rPr dirty="0" sz="34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Effector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Mechanisms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23708"/>
            <a:ext cx="7609943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depend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certain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make</a:t>
            </a:r>
          </a:p>
          <a:p>
            <a:pPr marL="27305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effective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313140"/>
            <a:ext cx="7367370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-IL-2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needed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differentiate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killer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102572"/>
            <a:ext cx="6870223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kill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similar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cytotoxic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CD8+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3535388"/>
            <a:ext cx="6829170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-use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perforin/granzyme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Fas/Fas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ligand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method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inducing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apoptosis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640" y="4324820"/>
            <a:ext cx="7994304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important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</a:p>
          <a:p>
            <a:pPr marL="27305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regulating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8640" y="5547068"/>
            <a:ext cx="7612070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Neutrophils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macrophages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ingest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antibody</a:t>
            </a:r>
          </a:p>
          <a:p>
            <a:pPr marL="27305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organisms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0090" y="369453"/>
            <a:ext cx="7625717" cy="988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Cytokines</a:t>
            </a:r>
            <a:r>
              <a:rPr dirty="0" sz="34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Innate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Adaptive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</a:p>
          <a:p>
            <a:pPr marL="3091686" marR="0">
              <a:lnSpc>
                <a:spcPts val="3400"/>
              </a:lnSpc>
              <a:spcBef>
                <a:spcPts val="68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7955127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small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quantities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short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lived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499494"/>
            <a:ext cx="7496354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many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different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functions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some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redundant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840614"/>
            <a:ext cx="7947405" cy="2258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usually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bind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tightly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their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</a:p>
          <a:p>
            <a:pPr marL="0" marR="0">
              <a:lnSpc>
                <a:spcPts val="2600"/>
              </a:lnSpc>
              <a:spcBef>
                <a:spcPts val="4839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bind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</a:t>
            </a:r>
          </a:p>
          <a:p>
            <a:pPr marL="0" marR="0">
              <a:lnSpc>
                <a:spcPts val="2600"/>
              </a:lnSpc>
              <a:spcBef>
                <a:spcPts val="489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important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regulators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58439" y="6022217"/>
            <a:ext cx="4566319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http://www.biocarta.com/pathfiles/h_inflamPathway.asp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75072" y="2750482"/>
            <a:ext cx="6663249" cy="647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When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1">
                <a:solidFill>
                  <a:srgbClr val="f9f9f9"/>
                </a:solidFill>
                <a:latin typeface="Constantia"/>
                <a:cs typeface="Constantia"/>
              </a:rPr>
              <a:t>things</a:t>
            </a:r>
            <a:r>
              <a:rPr dirty="0" sz="4800" spc="-107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3">
                <a:solidFill>
                  <a:srgbClr val="f9f9f9"/>
                </a:solidFill>
                <a:latin typeface="Constantia"/>
                <a:cs typeface="Constantia"/>
              </a:rPr>
              <a:t>go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800" spc="-102">
                <a:solidFill>
                  <a:srgbClr val="f9f9f9"/>
                </a:solidFill>
                <a:latin typeface="Constantia"/>
                <a:cs typeface="Constantia"/>
              </a:rPr>
              <a:t>wrong…..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90482" y="369453"/>
            <a:ext cx="7384952" cy="988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Tolerance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Regulation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</a:p>
          <a:p>
            <a:pPr marL="2755211" marR="0">
              <a:lnSpc>
                <a:spcPts val="3400"/>
              </a:lnSpc>
              <a:spcBef>
                <a:spcPts val="68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Response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8057867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Immunological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unresponsiveness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self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referred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  <a:r>
              <a:rPr dirty="0" sz="2600" spc="-4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tolerance</a:t>
            </a:r>
            <a:r>
              <a:rPr dirty="0" sz="2600" spc="-127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 spc="-153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self-tolerance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423294"/>
            <a:ext cx="5090710" cy="840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Very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important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human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health</a:t>
            </a:r>
          </a:p>
          <a:p>
            <a:pPr marL="0" marR="0">
              <a:lnSpc>
                <a:spcPts val="26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How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achieved?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3368175"/>
            <a:ext cx="7810078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self-antigens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destroyed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thymus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bone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marrow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(central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tolerance)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4236854"/>
            <a:ext cx="7671179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-self-reacting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lymphocytes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made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become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non-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(anergy)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induced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self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destruct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(peripheral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tolerance)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5501775"/>
            <a:ext cx="761473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-if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balanced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leads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autoimmunity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90482" y="369453"/>
            <a:ext cx="7384952" cy="988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Tolerance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Regulation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</a:p>
          <a:p>
            <a:pPr marL="2755211" marR="0">
              <a:lnSpc>
                <a:spcPts val="3400"/>
              </a:lnSpc>
              <a:spcBef>
                <a:spcPts val="680"/>
              </a:spcBef>
              <a:spcAft>
                <a:spcPts val="0"/>
              </a:spcAft>
            </a:pP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Response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8063171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needs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regulate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length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423294"/>
            <a:ext cx="7556789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Long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term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inflammation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destructive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2895734"/>
            <a:ext cx="7625140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 spc="-25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wealth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data</a:t>
            </a:r>
            <a:r>
              <a:rPr dirty="0" sz="2600" spc="-163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showing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chronic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such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CMV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HIV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result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premature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aging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4160654"/>
            <a:ext cx="362740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Toxic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shock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syndrome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4633094"/>
            <a:ext cx="6450761" cy="840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-high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numbers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produced</a:t>
            </a:r>
          </a:p>
          <a:p>
            <a:pPr marL="0" marR="0">
              <a:lnSpc>
                <a:spcPts val="26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-huge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amount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produced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1690" y="5577975"/>
            <a:ext cx="7687492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-leads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shut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down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organ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sometimes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death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836052"/>
            <a:ext cx="7574051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  <a:r>
              <a:rPr dirty="0" sz="38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8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8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Adaptive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2025913"/>
            <a:ext cx="4592618" cy="1572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7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750" spc="-62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main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types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are:</a:t>
            </a:r>
          </a:p>
          <a:p>
            <a:pPr marL="273050" marR="0">
              <a:lnSpc>
                <a:spcPts val="3200"/>
              </a:lnSpc>
              <a:spcBef>
                <a:spcPts val="5679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4281433"/>
            <a:ext cx="1518223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34990" y="5561842"/>
            <a:ext cx="1663974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Schluns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,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et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al.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1400">
                <a:solidFill>
                  <a:srgbClr val="ffffff"/>
                </a:solidFill>
                <a:latin typeface="Constantia"/>
                <a:cs typeface="Constantia"/>
              </a:rPr>
              <a:t>2003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73064" y="455052"/>
            <a:ext cx="4476241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Deficiencies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859414"/>
            <a:ext cx="4132091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B-cell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Deficiency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331854"/>
            <a:ext cx="4401342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-host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make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antibodies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3276734"/>
            <a:ext cx="6309569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-present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recurrent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bacterial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4221614"/>
            <a:ext cx="7154630" cy="840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-opsonization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does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occur,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phagocytes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cannot</a:t>
            </a:r>
          </a:p>
          <a:p>
            <a:pPr marL="0" marR="0">
              <a:lnSpc>
                <a:spcPts val="2600"/>
              </a:lnSpc>
              <a:spcBef>
                <a:spcPts val="11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compete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growing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bacteria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39131" y="479692"/>
            <a:ext cx="4931382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Deficiencies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4426412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T-Cell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Deficiencies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5353" y="2456695"/>
            <a:ext cx="6435359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-recurrent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infections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parasites,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viruses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</a:p>
          <a:p>
            <a:pPr marL="27305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intracellular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bacteria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5353" y="3630175"/>
            <a:ext cx="7137814" cy="708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-see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this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transplant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patients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suppressed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prevent</a:t>
            </a:r>
          </a:p>
          <a:p>
            <a:pPr marL="27305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rejection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5353" y="4803655"/>
            <a:ext cx="7824938" cy="708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-seen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HIV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infection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which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known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deplete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CD4+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T-</a:t>
            </a:r>
          </a:p>
          <a:p>
            <a:pPr marL="27305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531252"/>
            <a:ext cx="6290454" cy="9344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24424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8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800" spc="-100">
                <a:solidFill>
                  <a:srgbClr val="f9f9f9"/>
                </a:solidFill>
                <a:latin typeface="Constantia"/>
                <a:cs typeface="Constantia"/>
              </a:rPr>
              <a:t>Deficiencies</a:t>
            </a:r>
          </a:p>
          <a:p>
            <a:pPr marL="0" marR="0">
              <a:lnSpc>
                <a:spcPts val="2600"/>
              </a:lnSpc>
              <a:spcBef>
                <a:spcPts val="657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Deficiency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1690" y="1569854"/>
            <a:ext cx="7210617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initially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thought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clinical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importance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514734"/>
            <a:ext cx="6852097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-13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year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old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girl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presented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life-threatening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chicken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pox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3040" y="3383414"/>
            <a:ext cx="6536311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-had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history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recurrent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infections,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disseminated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CMV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herpes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simplex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rash,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etc..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3040" y="4648334"/>
            <a:ext cx="2791817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-had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cells!!!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5120775"/>
            <a:ext cx="7068038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-important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controlling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herpes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1690" y="5593215"/>
            <a:ext cx="7756421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-herpes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known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downregulate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so</a:t>
            </a:r>
          </a:p>
          <a:p>
            <a:pPr marL="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important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controlling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41005" y="479692"/>
            <a:ext cx="3577828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Autoimmunity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402214"/>
            <a:ext cx="36567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Autoimmune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diseases: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1874654"/>
            <a:ext cx="7189954" cy="764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-Diabetes,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Rheumatoid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Arthritis,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Lupus,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Multiple</a:t>
            </a:r>
          </a:p>
          <a:p>
            <a:pPr marL="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Sclerosis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2743334"/>
            <a:ext cx="7455006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Thought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regulation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involved,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just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self-reactive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lymphocytes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3612014"/>
            <a:ext cx="4689119" cy="772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Some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genetic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factors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involved</a:t>
            </a:r>
          </a:p>
          <a:p>
            <a:pPr marL="366712" marR="0">
              <a:lnSpc>
                <a:spcPts val="2400"/>
              </a:lnSpc>
              <a:spcBef>
                <a:spcPts val="782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-certain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MHC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alleles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5353" y="4445515"/>
            <a:ext cx="447488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-more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women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men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affected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8640" y="4892174"/>
            <a:ext cx="7041863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triggered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infectious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organisms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similar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normal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44240" y="6198492"/>
            <a:ext cx="3772941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Constantia"/>
                <a:cs typeface="Constantia"/>
              </a:rPr>
              <a:t>http://ashpauls.wordpress.com/autoimmune-diseases/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19550" y="555892"/>
            <a:ext cx="1307752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H1N1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874546"/>
            <a:ext cx="3331398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deadly??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307362"/>
            <a:ext cx="7954182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some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individuals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developed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Acute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Respiratory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Distress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Syndrome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690" y="3096794"/>
            <a:ext cx="7802153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-due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huge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inflammation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triggered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virus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4319042"/>
            <a:ext cx="5891438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elderly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much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risk?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4751858"/>
            <a:ext cx="7815352" cy="1081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-appears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was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flu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epidemic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exposed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their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some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“memory”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against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H1N1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8085" y="2373261"/>
            <a:ext cx="7109919" cy="1211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Effects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42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Aging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  <a:r>
              <a:rPr dirty="0" sz="42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HIV</a:t>
            </a:r>
            <a:r>
              <a:rPr dirty="0" sz="42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on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</a:p>
          <a:p>
            <a:pPr marL="1689236" marR="0">
              <a:lnSpc>
                <a:spcPts val="4200"/>
              </a:lnSpc>
              <a:spcBef>
                <a:spcPts val="839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42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479692"/>
            <a:ext cx="7377079" cy="986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96284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0">
                <a:solidFill>
                  <a:srgbClr val="f9f9f9"/>
                </a:solidFill>
                <a:latin typeface="Constantia"/>
                <a:cs typeface="Constantia"/>
              </a:rPr>
              <a:t>Aging</a:t>
            </a:r>
          </a:p>
          <a:p>
            <a:pPr marL="0" marR="0">
              <a:lnSpc>
                <a:spcPts val="2600"/>
              </a:lnSpc>
              <a:spcBef>
                <a:spcPts val="663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Elderly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people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susceptible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69854"/>
            <a:ext cx="420154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Less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protected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vaccines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042294"/>
            <a:ext cx="7630086" cy="1160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elderly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characterized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severe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symptoms,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longer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duration,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poorer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prognosis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307214"/>
            <a:ext cx="8047410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Reactivation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Varicella-Zoster,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risks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pneumonia,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urinary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tract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meningitis,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TB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viral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gastroenteritis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4572134"/>
            <a:ext cx="8070969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Related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age-related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changes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6865" y="887613"/>
            <a:ext cx="7555602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Two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Distinct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Arms</a:t>
            </a:r>
            <a:r>
              <a:rPr dirty="0" sz="34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4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23708"/>
            <a:ext cx="7326970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difficult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detect</a:t>
            </a:r>
          </a:p>
          <a:p>
            <a:pPr marL="27305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because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accessibility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313140"/>
            <a:ext cx="7384111" cy="1081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-although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have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altered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proteins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both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adaptive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892004"/>
            <a:ext cx="3436638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Innate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 strike="sngStrike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1690" y="4324820"/>
            <a:ext cx="7454453" cy="724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molecular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patterns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</a:t>
            </a:r>
          </a:p>
          <a:p>
            <a:pPr marL="0" marR="0">
              <a:lnSpc>
                <a:spcPts val="2600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itself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690" y="5114252"/>
            <a:ext cx="7054910" cy="7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-does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depend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primarily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recognizing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what</a:t>
            </a:r>
          </a:p>
          <a:p>
            <a:pPr marL="0" marR="0">
              <a:lnSpc>
                <a:spcPts val="260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4840" y="578113"/>
            <a:ext cx="7838074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Human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Thymus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Involutes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3200" b="1">
                <a:solidFill>
                  <a:srgbClr val="ffffff"/>
                </a:solidFill>
                <a:latin typeface="Constantia"/>
                <a:cs typeface="Constantia"/>
              </a:rPr>
              <a:t>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2039" y="1657739"/>
            <a:ext cx="242096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Constantia"/>
                <a:cs typeface="Constantia"/>
              </a:rPr>
              <a:t>Fetal</a:t>
            </a:r>
            <a:r>
              <a:rPr dirty="0" sz="280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onstantia"/>
                <a:cs typeface="Constantia"/>
              </a:rPr>
              <a:t>Thymus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01640" y="1657739"/>
            <a:ext cx="2520888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Constantia"/>
                <a:cs typeface="Constantia"/>
              </a:rPr>
              <a:t>Adult</a:t>
            </a:r>
            <a:r>
              <a:rPr dirty="0" sz="280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onstantia"/>
                <a:cs typeface="Constantia"/>
              </a:rPr>
              <a:t>Thymus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49201" y="6383984"/>
            <a:ext cx="3593420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Jamieson,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BD,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et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al,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Immunity,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MOCJKO+Arial-BoldMT"/>
                <a:cs typeface="MOCJKO+Arial-BoldMT"/>
              </a:rPr>
              <a:t>1999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16230" y="369453"/>
            <a:ext cx="5405263" cy="988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Age-Associated</a:t>
            </a:r>
            <a:r>
              <a:rPr dirty="0" sz="3400" spc="-99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Changes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in</a:t>
            </a:r>
          </a:p>
          <a:p>
            <a:pPr marL="1393973" marR="0">
              <a:lnSpc>
                <a:spcPts val="3400"/>
              </a:lnSpc>
              <a:spcBef>
                <a:spcPts val="528"/>
              </a:spcBef>
              <a:spcAft>
                <a:spcPts val="0"/>
              </a:spcAft>
            </a:pP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CD4</a:t>
            </a:r>
            <a:r>
              <a:rPr dirty="0" sz="3400" baseline="29999" b="1">
                <a:solidFill>
                  <a:srgbClr val="f9f9f9"/>
                </a:solidFill>
                <a:latin typeface="Constantia"/>
                <a:cs typeface="Constantia"/>
              </a:rPr>
              <a:t>+</a:t>
            </a:r>
            <a:r>
              <a:rPr dirty="0" sz="3400" baseline="29999" spc="-205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b="1">
                <a:solidFill>
                  <a:srgbClr val="f9f9f9"/>
                </a:solidFill>
                <a:latin typeface="Constantia"/>
                <a:cs typeface="Constantia"/>
              </a:rPr>
              <a:t>T</a:t>
            </a:r>
            <a:r>
              <a:rPr dirty="0" sz="3400" spc="-2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7862030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Using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surface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markers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normally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used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identify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naïve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difficult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423294"/>
            <a:ext cx="7365390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990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“naïve”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elderly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express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functional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abilities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like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memory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764414"/>
            <a:ext cx="8180787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Signaling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cytokine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secretion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naïve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CD4+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altered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activation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potential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memory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decreased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5029334"/>
            <a:ext cx="8075783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-hinders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ability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mount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effective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responses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antigens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5921" y="715926"/>
            <a:ext cx="8146386" cy="4891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Age-Related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Changes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Within</a:t>
            </a:r>
            <a:r>
              <a:rPr dirty="0" sz="3400" spc="611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68" b="1">
                <a:solidFill>
                  <a:srgbClr val="f9f9f9"/>
                </a:solidFill>
                <a:latin typeface="Constantia"/>
                <a:cs typeface="Constantia"/>
              </a:rPr>
              <a:t>CD4</a:t>
            </a:r>
            <a:r>
              <a:rPr dirty="0" sz="3400" baseline="29999" b="1">
                <a:solidFill>
                  <a:srgbClr val="f9f9f9"/>
                </a:solidFill>
                <a:latin typeface="Constantia"/>
                <a:cs typeface="Constantia"/>
              </a:rPr>
              <a:t>+</a:t>
            </a:r>
            <a:r>
              <a:rPr dirty="0" sz="3400" baseline="29999" spc="-205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b="1">
                <a:solidFill>
                  <a:srgbClr val="f9f9f9"/>
                </a:solidFill>
                <a:latin typeface="Constantia"/>
                <a:cs typeface="Constantia"/>
              </a:rPr>
              <a:t>T</a:t>
            </a:r>
            <a:r>
              <a:rPr dirty="0" sz="3400" spc="-2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44440" y="6216587"/>
            <a:ext cx="3847010" cy="314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Kovaiou,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Grubeck-Loebenstien,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2006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5354" y="369453"/>
            <a:ext cx="8157988" cy="988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Summary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400" spc="-99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Age-Related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Changes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Within</a:t>
            </a:r>
          </a:p>
          <a:p>
            <a:pPr marL="2792468" marR="0">
              <a:lnSpc>
                <a:spcPts val="3400"/>
              </a:lnSpc>
              <a:spcBef>
                <a:spcPts val="528"/>
              </a:spcBef>
              <a:spcAft>
                <a:spcPts val="0"/>
              </a:spcAft>
            </a:pPr>
            <a:r>
              <a:rPr dirty="0" sz="3400" spc="-102" b="1">
                <a:solidFill>
                  <a:srgbClr val="f9f9f9"/>
                </a:solidFill>
                <a:latin typeface="Constantia"/>
                <a:cs typeface="Constantia"/>
              </a:rPr>
              <a:t>CD8</a:t>
            </a:r>
            <a:r>
              <a:rPr dirty="0" sz="3400" baseline="29999" b="1">
                <a:solidFill>
                  <a:srgbClr val="f9f9f9"/>
                </a:solidFill>
                <a:latin typeface="Constantia"/>
                <a:cs typeface="Constantia"/>
              </a:rPr>
              <a:t>+</a:t>
            </a:r>
            <a:r>
              <a:rPr dirty="0" sz="3400" baseline="29999" spc="-205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b="1">
                <a:solidFill>
                  <a:srgbClr val="f9f9f9"/>
                </a:solidFill>
                <a:latin typeface="Constantia"/>
                <a:cs typeface="Constantia"/>
              </a:rPr>
              <a:t>T</a:t>
            </a:r>
            <a:r>
              <a:rPr dirty="0" sz="3400" spc="-2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935614"/>
            <a:ext cx="7195687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Increase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longer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functionally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respond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antigen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789545"/>
            <a:ext cx="4736052" cy="383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Decrease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naïve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CD8</a:t>
            </a:r>
            <a:r>
              <a:rPr dirty="0" sz="1700">
                <a:solidFill>
                  <a:srgbClr val="ffffff"/>
                </a:solidFill>
                <a:latin typeface="Constantia"/>
                <a:cs typeface="Constantia"/>
              </a:rPr>
              <a:t>+</a:t>
            </a:r>
            <a:r>
              <a:rPr dirty="0" sz="1700" spc="23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276734"/>
            <a:ext cx="7812808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increase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associated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chronic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pro-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inflammatory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status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4145414"/>
            <a:ext cx="459778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Increase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clonal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expansions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640" y="4617854"/>
            <a:ext cx="554171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Decrease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cell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receptor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diversity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9191" y="2356524"/>
            <a:ext cx="7984911" cy="1043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-100">
                <a:solidFill>
                  <a:srgbClr val="f9f9f9"/>
                </a:solidFill>
                <a:latin typeface="Constantia"/>
                <a:cs typeface="Constantia"/>
              </a:rPr>
              <a:t>Premature</a:t>
            </a:r>
            <a:r>
              <a:rPr dirty="0" sz="36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1">
                <a:solidFill>
                  <a:srgbClr val="f9f9f9"/>
                </a:solidFill>
                <a:latin typeface="Constantia"/>
                <a:cs typeface="Constantia"/>
              </a:rPr>
              <a:t>aging</a:t>
            </a:r>
            <a:r>
              <a:rPr dirty="0" sz="36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6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6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0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6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0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  <a:r>
              <a:rPr dirty="0" sz="36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0">
                <a:solidFill>
                  <a:srgbClr val="f9f9f9"/>
                </a:solidFill>
                <a:latin typeface="Constantia"/>
                <a:cs typeface="Constantia"/>
              </a:rPr>
              <a:t>in</a:t>
            </a:r>
          </a:p>
          <a:p>
            <a:pPr marL="66240" marR="0">
              <a:lnSpc>
                <a:spcPts val="3600"/>
              </a:lnSpc>
              <a:spcBef>
                <a:spcPts val="720"/>
              </a:spcBef>
              <a:spcAft>
                <a:spcPts val="0"/>
              </a:spcAft>
            </a:pPr>
            <a:r>
              <a:rPr dirty="0" sz="3600" spc="-101">
                <a:solidFill>
                  <a:srgbClr val="f9f9f9"/>
                </a:solidFill>
                <a:latin typeface="Constantia"/>
                <a:cs typeface="Constantia"/>
              </a:rPr>
              <a:t>HIV-1</a:t>
            </a:r>
            <a:r>
              <a:rPr dirty="0" sz="3600" spc="-104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0">
                <a:solidFill>
                  <a:srgbClr val="f9f9f9"/>
                </a:solidFill>
                <a:latin typeface="Constantia"/>
                <a:cs typeface="Constantia"/>
              </a:rPr>
              <a:t>infection:</a:t>
            </a:r>
            <a:r>
              <a:rPr dirty="0" sz="3600" spc="-105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2">
                <a:solidFill>
                  <a:srgbClr val="f9f9f9"/>
                </a:solidFill>
                <a:latin typeface="Constantia"/>
                <a:cs typeface="Constantia"/>
              </a:rPr>
              <a:t>Is</a:t>
            </a:r>
            <a:r>
              <a:rPr dirty="0" sz="36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0">
                <a:solidFill>
                  <a:srgbClr val="f9f9f9"/>
                </a:solidFill>
                <a:latin typeface="Constantia"/>
                <a:cs typeface="Constantia"/>
              </a:rPr>
              <a:t>it</a:t>
            </a:r>
            <a:r>
              <a:rPr dirty="0" sz="3600" spc="-102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0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600" spc="-10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1">
                <a:solidFill>
                  <a:srgbClr val="f9f9f9"/>
                </a:solidFill>
                <a:latin typeface="Constantia"/>
                <a:cs typeface="Constantia"/>
              </a:rPr>
              <a:t>cause</a:t>
            </a:r>
            <a:r>
              <a:rPr dirty="0" sz="3600" spc="-100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600" spc="-103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1">
                <a:solidFill>
                  <a:srgbClr val="f9f9f9"/>
                </a:solidFill>
                <a:latin typeface="Constantia"/>
                <a:cs typeface="Constantia"/>
              </a:rPr>
              <a:t>AIDS???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62175" y="313193"/>
            <a:ext cx="4981342" cy="1043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-100" b="1">
                <a:solidFill>
                  <a:srgbClr val="f9f9f9"/>
                </a:solidFill>
                <a:latin typeface="Constantia"/>
                <a:cs typeface="Constantia"/>
              </a:rPr>
              <a:t>Some</a:t>
            </a:r>
            <a:r>
              <a:rPr dirty="0" sz="3600" spc="-101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1" b="1">
                <a:solidFill>
                  <a:srgbClr val="f9f9f9"/>
                </a:solidFill>
                <a:latin typeface="Constantia"/>
                <a:cs typeface="Constantia"/>
              </a:rPr>
              <a:t>Causes</a:t>
            </a:r>
            <a:r>
              <a:rPr dirty="0" sz="36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1" b="1">
                <a:solidFill>
                  <a:srgbClr val="f9f9f9"/>
                </a:solidFill>
                <a:latin typeface="Constantia"/>
                <a:cs typeface="Constantia"/>
              </a:rPr>
              <a:t>of</a:t>
            </a:r>
            <a:r>
              <a:rPr dirty="0" sz="3600" spc="-99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600" spc="-101" b="1">
                <a:solidFill>
                  <a:srgbClr val="f9f9f9"/>
                </a:solidFill>
                <a:latin typeface="Constantia"/>
                <a:cs typeface="Constantia"/>
              </a:rPr>
              <a:t>Clinical</a:t>
            </a:r>
          </a:p>
          <a:p>
            <a:pPr marL="461962" marR="0">
              <a:lnSpc>
                <a:spcPts val="3600"/>
              </a:lnSpc>
              <a:spcBef>
                <a:spcPts val="720"/>
              </a:spcBef>
              <a:spcAft>
                <a:spcPts val="0"/>
              </a:spcAft>
            </a:pPr>
            <a:r>
              <a:rPr dirty="0" sz="3600" spc="-101" b="1">
                <a:solidFill>
                  <a:srgbClr val="f9f9f9"/>
                </a:solidFill>
                <a:latin typeface="Constantia"/>
                <a:cs typeface="Constantia"/>
              </a:rPr>
              <a:t>Immunodeficiency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8148974" cy="1160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Not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completely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clear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why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initially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HIV-1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infection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ultimately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fails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600"/>
              </a:lnSpc>
              <a:spcBef>
                <a:spcPts val="519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control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viral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replication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5353" y="3249175"/>
            <a:ext cx="7557903" cy="708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d6903d"/>
                </a:solidFill>
                <a:latin typeface="LPHFGV+Wingdings2"/>
                <a:cs typeface="LPHFGV+Wingdings2"/>
              </a:rPr>
              <a:t></a:t>
            </a:r>
            <a:r>
              <a:rPr dirty="0" sz="2100" spc="461">
                <a:solidFill>
                  <a:srgbClr val="d6903d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Viral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escape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mutations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epitopes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recognized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</a:p>
          <a:p>
            <a:pPr marL="27305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cytotoxic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lymphocytes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(CD8+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cells)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5353" y="4422655"/>
            <a:ext cx="7299842" cy="11506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d6903d"/>
                </a:solidFill>
                <a:latin typeface="LPHFGV+Wingdings2"/>
                <a:cs typeface="LPHFGV+Wingdings2"/>
              </a:rPr>
              <a:t></a:t>
            </a:r>
            <a:r>
              <a:rPr dirty="0" sz="2100" spc="461">
                <a:solidFill>
                  <a:srgbClr val="d6903d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Functional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impairment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HIV-specific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CD8+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</a:p>
          <a:p>
            <a:pPr marL="0" marR="0">
              <a:lnSpc>
                <a:spcPts val="2400"/>
              </a:lnSpc>
              <a:spcBef>
                <a:spcPts val="3959"/>
              </a:spcBef>
              <a:spcAft>
                <a:spcPts val="0"/>
              </a:spcAft>
            </a:pPr>
            <a:r>
              <a:rPr dirty="0" sz="2100">
                <a:solidFill>
                  <a:srgbClr val="d6903d"/>
                </a:solidFill>
                <a:latin typeface="LPHFGV+Wingdings2"/>
                <a:cs typeface="LPHFGV+Wingdings2"/>
              </a:rPr>
              <a:t></a:t>
            </a:r>
            <a:r>
              <a:rPr dirty="0" sz="2100" spc="461">
                <a:solidFill>
                  <a:srgbClr val="d6903d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High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levels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activation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6276" y="369453"/>
            <a:ext cx="7631354" cy="988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The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Adaptive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Immune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System</a:t>
            </a:r>
            <a:r>
              <a:rPr dirty="0" sz="3400" spc="-99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in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Aging</a:t>
            </a:r>
          </a:p>
          <a:p>
            <a:pPr marL="1844743" marR="0">
              <a:lnSpc>
                <a:spcPts val="3400"/>
              </a:lnSpc>
              <a:spcBef>
                <a:spcPts val="680"/>
              </a:spcBef>
              <a:spcAft>
                <a:spcPts val="0"/>
              </a:spcAft>
            </a:pP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  <a:r>
              <a:rPr dirty="0" sz="3400" spc="-99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HIV-1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Infection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2239" y="6369136"/>
            <a:ext cx="5810280" cy="283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Appay,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Rowland-Jones,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SL,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Trends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Immunology,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2002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9042" y="369453"/>
            <a:ext cx="8310847" cy="988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Parallels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Between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HIV-1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Pathogenesis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and</a:t>
            </a:r>
          </a:p>
          <a:p>
            <a:pPr marL="2676686" marR="0">
              <a:lnSpc>
                <a:spcPts val="3400"/>
              </a:lnSpc>
              <a:spcBef>
                <a:spcPts val="680"/>
              </a:spcBef>
              <a:spcAft>
                <a:spcPts val="0"/>
              </a:spcAft>
            </a:pP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Human</a:t>
            </a:r>
            <a:r>
              <a:rPr dirty="0" sz="34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3400" spc="-101" b="1">
                <a:solidFill>
                  <a:srgbClr val="f9f9f9"/>
                </a:solidFill>
                <a:latin typeface="Constantia"/>
                <a:cs typeface="Constantia"/>
              </a:rPr>
              <a:t>Aging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49915"/>
            <a:ext cx="7767937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100" spc="46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Lifespan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both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CD4+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CD8+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shortened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</a:p>
          <a:p>
            <a:pPr marL="27305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about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third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normal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690" y="2357635"/>
            <a:ext cx="7573240" cy="708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-increase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CD8+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but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CD4+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cannot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keep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up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pace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destruction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165355"/>
            <a:ext cx="8157423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100" spc="46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Increase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amount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terminally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differentiated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cells-</a:t>
            </a:r>
          </a:p>
          <a:p>
            <a:pPr marL="27305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consequence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activation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3040" y="3973075"/>
            <a:ext cx="698781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-leads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immunosenescence,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also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occurs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CMV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63040" y="4415035"/>
            <a:ext cx="7181705" cy="1074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-get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accumulation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cells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cannot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function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replicate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normally,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but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resistant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apoptosis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8640" y="5588515"/>
            <a:ext cx="8044847" cy="708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100" spc="46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AIDS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much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more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severe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senescence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than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what</a:t>
            </a:r>
          </a:p>
          <a:p>
            <a:pPr marL="27305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seen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in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normal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400">
                <a:solidFill>
                  <a:srgbClr val="ffffff"/>
                </a:solidFill>
                <a:latin typeface="Constantia"/>
                <a:cs typeface="Constantia"/>
              </a:rPr>
              <a:t>aging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56180" y="493653"/>
            <a:ext cx="6729792" cy="864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 spc="-100" b="1">
                <a:solidFill>
                  <a:srgbClr val="f9f9f9"/>
                </a:solidFill>
                <a:latin typeface="Constantia"/>
                <a:cs typeface="Constantia"/>
              </a:rPr>
              <a:t>Age-related</a:t>
            </a:r>
            <a:r>
              <a:rPr dirty="0" sz="29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2900" spc="-101" b="1">
                <a:solidFill>
                  <a:srgbClr val="f9f9f9"/>
                </a:solidFill>
                <a:latin typeface="Constantia"/>
                <a:cs typeface="Constantia"/>
              </a:rPr>
              <a:t>Diseases</a:t>
            </a:r>
            <a:r>
              <a:rPr dirty="0" sz="29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2900" spc="-101" b="1">
                <a:solidFill>
                  <a:srgbClr val="f9f9f9"/>
                </a:solidFill>
                <a:latin typeface="Constantia"/>
                <a:cs typeface="Constantia"/>
              </a:rPr>
              <a:t>Diagnosed</a:t>
            </a:r>
            <a:r>
              <a:rPr dirty="0" sz="2900" spc="-99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2900" spc="-101" b="1">
                <a:solidFill>
                  <a:srgbClr val="f9f9f9"/>
                </a:solidFill>
                <a:latin typeface="Constantia"/>
                <a:cs typeface="Constantia"/>
              </a:rPr>
              <a:t>in</a:t>
            </a:r>
            <a:r>
              <a:rPr dirty="0" sz="2900" spc="-100" b="1">
                <a:solidFill>
                  <a:srgbClr val="f9f9f9"/>
                </a:solidFill>
                <a:latin typeface="Constantia"/>
                <a:cs typeface="Constantia"/>
              </a:rPr>
              <a:t> </a:t>
            </a:r>
            <a:r>
              <a:rPr dirty="0" sz="2900" spc="-70" b="1">
                <a:solidFill>
                  <a:srgbClr val="f9f9f9"/>
                </a:solidFill>
                <a:latin typeface="Constantia"/>
                <a:cs typeface="Constantia"/>
              </a:rPr>
              <a:t>HIV</a:t>
            </a:r>
            <a:r>
              <a:rPr dirty="0" sz="1900" b="1">
                <a:solidFill>
                  <a:srgbClr val="f9f9f9"/>
                </a:solidFill>
                <a:latin typeface="Constantia"/>
                <a:cs typeface="Constantia"/>
              </a:rPr>
              <a:t>+</a:t>
            </a:r>
          </a:p>
          <a:p>
            <a:pPr marL="2293692" marR="0">
              <a:lnSpc>
                <a:spcPts val="2900"/>
              </a:lnSpc>
              <a:spcBef>
                <a:spcPts val="580"/>
              </a:spcBef>
              <a:spcAft>
                <a:spcPts val="0"/>
              </a:spcAft>
            </a:pPr>
            <a:r>
              <a:rPr dirty="0" sz="2900" spc="-100" b="1">
                <a:solidFill>
                  <a:srgbClr val="f9f9f9"/>
                </a:solidFill>
                <a:latin typeface="Constantia"/>
                <a:cs typeface="Constantia"/>
              </a:rPr>
              <a:t>Individuals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4757" y="5932895"/>
            <a:ext cx="7516629" cy="608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9393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Older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onstantia"/>
                <a:cs typeface="Constantia"/>
              </a:rPr>
              <a:t>HIV</a:t>
            </a:r>
            <a:r>
              <a:rPr dirty="0" sz="1300">
                <a:solidFill>
                  <a:srgbClr val="ffffff"/>
                </a:solidFill>
                <a:latin typeface="Constantia"/>
                <a:cs typeface="Constantia"/>
              </a:rPr>
              <a:t>+</a:t>
            </a:r>
            <a:r>
              <a:rPr dirty="0" sz="1300" spc="18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individuals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at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even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greater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risk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due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to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normal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immunological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aging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coupled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with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aging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caused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by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HIV-1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000">
                <a:solidFill>
                  <a:srgbClr val="ffffff"/>
                </a:solidFill>
                <a:latin typeface="Constantia"/>
                <a:cs typeface="Constantia"/>
              </a:rPr>
              <a:t>infection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0643" y="632091"/>
            <a:ext cx="2979836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spc="-101">
                <a:solidFill>
                  <a:srgbClr val="f9f9f9"/>
                </a:solidFill>
                <a:latin typeface="Constantia"/>
                <a:cs typeface="Constantia"/>
              </a:rPr>
              <a:t>Conclusions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554614"/>
            <a:ext cx="7269184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immune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made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up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two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different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components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that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work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separately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together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895734"/>
            <a:ext cx="7609292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Both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systems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are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necessary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efficient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protection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against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pathogens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4236854"/>
            <a:ext cx="8003968" cy="764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f3a447"/>
                </a:solidFill>
                <a:latin typeface="LPHFGV+Wingdings2"/>
                <a:cs typeface="LPHFGV+Wingdings2"/>
              </a:rPr>
              <a:t></a:t>
            </a:r>
            <a:r>
              <a:rPr dirty="0" sz="2250" spc="341">
                <a:solidFill>
                  <a:srgbClr val="f3a447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Proper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regulation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these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processes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is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imperative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for</a:t>
            </a:r>
          </a:p>
          <a:p>
            <a:pPr marL="273050" marR="0">
              <a:lnSpc>
                <a:spcPts val="2600"/>
              </a:lnSpc>
              <a:spcBef>
                <a:spcPts val="520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health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z="2600">
                <a:solidFill>
                  <a:srgbClr val="ffffff"/>
                </a:solidFill>
                <a:latin typeface="Constantia"/>
                <a:cs typeface="Constantia"/>
              </a:rPr>
              <a:t>host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Administrator</cp:lastModifiedBy>
  <cp:revision>1</cp:revision>
  <dcterms:modified xsi:type="dcterms:W3CDTF">2025-06-29T15:34:02-05:00</dcterms:modified>
</cp:coreProperties>
</file>